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9" r:id="rId2"/>
    <p:sldId id="296" r:id="rId3"/>
    <p:sldId id="463" r:id="rId4"/>
    <p:sldId id="464" r:id="rId5"/>
    <p:sldId id="470" r:id="rId6"/>
    <p:sldId id="466" r:id="rId7"/>
    <p:sldId id="467" r:id="rId8"/>
    <p:sldId id="469" r:id="rId9"/>
    <p:sldId id="471" r:id="rId10"/>
    <p:sldId id="472" r:id="rId11"/>
    <p:sldId id="465" r:id="rId12"/>
    <p:sldId id="475" r:id="rId13"/>
    <p:sldId id="473" r:id="rId14"/>
    <p:sldId id="468" r:id="rId15"/>
    <p:sldId id="476" r:id="rId16"/>
    <p:sldId id="474" r:id="rId17"/>
    <p:sldId id="477" r:id="rId18"/>
    <p:sldId id="480" r:id="rId19"/>
    <p:sldId id="479" r:id="rId20"/>
    <p:sldId id="481" r:id="rId21"/>
    <p:sldId id="482" r:id="rId22"/>
    <p:sldId id="320" r:id="rId23"/>
    <p:sldId id="484" r:id="rId24"/>
    <p:sldId id="483" r:id="rId25"/>
    <p:sldId id="487" r:id="rId26"/>
    <p:sldId id="486" r:id="rId27"/>
    <p:sldId id="485" r:id="rId28"/>
    <p:sldId id="478" r:id="rId29"/>
    <p:sldId id="491" r:id="rId30"/>
    <p:sldId id="447" r:id="rId31"/>
    <p:sldId id="448" r:id="rId32"/>
    <p:sldId id="455" r:id="rId33"/>
    <p:sldId id="457" r:id="rId34"/>
    <p:sldId id="459" r:id="rId35"/>
    <p:sldId id="462" r:id="rId36"/>
    <p:sldId id="267" r:id="rId37"/>
    <p:sldId id="440" r:id="rId38"/>
    <p:sldId id="317" r:id="rId39"/>
    <p:sldId id="332" r:id="rId40"/>
    <p:sldId id="488" r:id="rId41"/>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27" autoAdjust="0"/>
    <p:restoredTop sz="89831" autoAdjust="0"/>
  </p:normalViewPr>
  <p:slideViewPr>
    <p:cSldViewPr snapToGrid="0">
      <p:cViewPr varScale="1">
        <p:scale>
          <a:sx n="74" d="100"/>
          <a:sy n="74" d="100"/>
        </p:scale>
        <p:origin x="129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18/08/2023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r>
                  <a:rPr lang="pt-BR" noProof="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1671788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3254469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https://mybinder.org/v2/gh/zz4fap/t319_aprendizado_de_maquina/main?filepath=notebooks%2Fregression%2Fformatos_diferentes_da_</a:t>
            </a:r>
            <a:r>
              <a:rPr lang="pt-BR" u="none" dirty="0"/>
              <a:t>superficie_de_erro</a:t>
            </a:r>
            <a:r>
              <a:rPr lang="pt-BR" u="none" dirty="0">
                <a:solidFill>
                  <a:srgbClr val="00B0F0"/>
                </a:solidFill>
              </a:rPr>
              <a:t>.ipynb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u="none" dirty="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u="none" dirty="0">
                <a:solidFill>
                  <a:srgbClr val="00B0F0"/>
                </a:solidFill>
              </a:rPr>
              <a:t>Exemplo</a:t>
            </a:r>
            <a:r>
              <a:rPr lang="pt-BR" u="none" dirty="0">
                <a:solidFill>
                  <a:srgbClr val="00B0F0"/>
                </a:solidFill>
              </a:rPr>
              <a:t>: https://colab.research.google.com/github/zz4fap/t319_aprendizado_de_maquina/blob/main/notebooks/regression/formatos_diferentes_da_superficie_de_erro.ipynb</a:t>
            </a:r>
            <a:endParaRPr lang="pt-BR" u="none" dirty="0"/>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1840755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solução da </a:t>
                </a:r>
                <a:r>
                  <a:rPr lang="pt-BR" b="1" i="1" dirty="0" smtClean="0"/>
                  <a:t>equação normal </a:t>
                </a:r>
                <a:r>
                  <a:rPr lang="pt-BR" dirty="0" smtClean="0"/>
                  <a:t>envolve o calculo</a:t>
                </a:r>
                <a:r>
                  <a:rPr lang="pt-BR" baseline="0" dirty="0" smtClean="0"/>
                  <a:t> da</a:t>
                </a:r>
                <a:r>
                  <a:rPr lang="pt-BR" dirty="0" smtClean="0"/>
                  <a:t> </a:t>
                </a:r>
                <a:r>
                  <a:rPr lang="pt-BR" dirty="0" smtClean="0"/>
                  <a:t>inversa de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nl-BE" i="0" dirty="0" smtClean="0">
                    <a:latin typeface="Cambria Math" panose="02040503050406030204" pitchFamily="18" charset="0"/>
                  </a:rPr>
                  <a:t>, o </a:t>
                </a:r>
                <a:r>
                  <a:rPr lang="nl-BE" i="0" dirty="0" err="1" smtClean="0">
                    <a:latin typeface="Cambria Math" panose="02040503050406030204" pitchFamily="18" charset="0"/>
                  </a:rPr>
                  <a:t>qual</a:t>
                </a:r>
                <a:r>
                  <a:rPr lang="nl-BE" i="0" baseline="0" dirty="0" smtClean="0">
                    <a:latin typeface="Cambria Math" panose="02040503050406030204" pitchFamily="18" charset="0"/>
                  </a:rPr>
                  <a:t> tem </a:t>
                </a:r>
                <a:r>
                  <a:rPr lang="nl-BE" i="0" baseline="0" dirty="0" err="1" smtClean="0">
                    <a:latin typeface="Cambria Math" panose="02040503050406030204" pitchFamily="18" charset="0"/>
                  </a:rPr>
                  <a:t>complexidade</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computacional</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variando</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entre</a:t>
                </a:r>
                <a:r>
                  <a:rPr lang="nl-BE" i="0" baseline="0" dirty="0" smtClean="0">
                    <a:latin typeface="Cambria Math" panose="02040503050406030204" pitchFamily="18" charset="0"/>
                  </a:rPr>
                  <a:t> </a:t>
                </a:r>
                <a:r>
                  <a:rPr lang="pt-BR" b="0" i="0" smtClean="0">
                    <a:latin typeface="Cambria Math" panose="02040503050406030204" pitchFamily="18" charset="0"/>
                  </a:rPr>
                  <a:t>𝑂(</a:t>
                </a:r>
                <a:r>
                  <a:rPr lang="pt-BR" b="0" i="0" smtClean="0">
                    <a:latin typeface="Cambria Math" panose="02040503050406030204" pitchFamily="18" charset="0"/>
                  </a:rPr>
                  <a:t>𝑛^2.4)</a:t>
                </a:r>
                <a:r>
                  <a:rPr lang="pt-BR" dirty="0" smtClean="0"/>
                  <a:t> </a:t>
                </a:r>
                <a:r>
                  <a:rPr lang="pt-BR" dirty="0" smtClean="0"/>
                  <a:t>e </a:t>
                </a:r>
                <a:r>
                  <a:rPr lang="pt-BR" i="0">
                    <a:latin typeface="Cambria Math" panose="02040503050406030204" pitchFamily="18" charset="0"/>
                  </a:rPr>
                  <a:t>𝑂(𝑛^</a:t>
                </a:r>
                <a:r>
                  <a:rPr lang="pt-BR" b="0" i="0" smtClean="0">
                    <a:latin typeface="Cambria Math" panose="02040503050406030204" pitchFamily="18" charset="0"/>
                  </a:rPr>
                  <a:t>3</a:t>
                </a:r>
                <a:r>
                  <a:rPr lang="pt-BR" b="0" i="0">
                    <a:latin typeface="Cambria Math" panose="02040503050406030204" pitchFamily="18" charset="0"/>
                  </a:rPr>
                  <a:t> )</a:t>
                </a:r>
                <a:r>
                  <a:rPr lang="pt-BR" dirty="0" smtClean="0"/>
                  <a:t>, dependendo da implementação</a:t>
                </a:r>
                <a:r>
                  <a:rPr lang="pt-BR" baseline="0" dirty="0" smtClean="0"/>
                  <a:t> utilizada</a:t>
                </a:r>
                <a:r>
                  <a:rPr lang="pt-BR" dirty="0" smtClean="0"/>
                  <a:t>.</a:t>
                </a:r>
                <a:endParaRPr lang="pt-BR" dirty="0" smtClean="0"/>
              </a:p>
              <a:p>
                <a:endParaRPr lang="nl-BE" i="1" dirty="0" smtClean="0">
                  <a:latin typeface="Cambria Math" panose="02040503050406030204" pitchFamily="18" charset="0"/>
                </a:endParaRPr>
              </a:p>
              <a:p>
                <a:r>
                  <a:rPr lang="el-GR" b="1" i="0">
                    <a:latin typeface="Cambria Math" panose="02040503050406030204" pitchFamily="18" charset="0"/>
                  </a:rPr>
                  <a:t>𝜱</a:t>
                </a:r>
                <a:r>
                  <a:rPr lang="nl-BE" b="1" i="0" smtClean="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pt-BR" b="0" i="0" smtClean="0">
                    <a:latin typeface="Cambria Math" panose="02040503050406030204" pitchFamily="18" charset="0"/>
                  </a:rPr>
                  <a:t> </a:t>
                </a:r>
                <a:r>
                  <a:rPr lang="pt-BR" dirty="0" smtClean="0"/>
                  <a:t>é </a:t>
                </a:r>
                <a:r>
                  <a:rPr lang="pt-BR" dirty="0" smtClean="0"/>
                  <a:t>uma matriz (</a:t>
                </a:r>
                <a:r>
                  <a:rPr lang="pt-BR" b="0" i="0" smtClean="0">
                    <a:latin typeface="Cambria Math" panose="02040503050406030204" pitchFamily="18" charset="0"/>
                  </a:rPr>
                  <a:t>𝐾+1 ×</a:t>
                </a:r>
                <a:r>
                  <a:rPr lang="pt-BR" b="0" i="0" smtClean="0">
                    <a:latin typeface="Cambria Math" panose="02040503050406030204" pitchFamily="18" charset="0"/>
                    <a:ea typeface="Cambria Math" panose="02040503050406030204" pitchFamily="18" charset="0"/>
                  </a:rPr>
                  <a:t>𝐾+1</a:t>
                </a:r>
                <a:r>
                  <a:rPr lang="pt-BR" dirty="0" smtClean="0"/>
                  <a:t>)</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2513918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18/08/2023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18/08/2023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18/08/2023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18/08/2023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18/08/2023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18/08/2023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18/08/2023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18/08/2023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18/08/2023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18/08/2023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18/08/2023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18/08/2023</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NUL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ster/notebooks/regression/normal_equation_example1.ipynb"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png"/><Relationship Id="rId7" Type="http://schemas.openxmlformats.org/officeDocument/2006/relationships/image" Target="../media/image2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hyperlink" Target="https://colab.research.google.com/github/zz4fap/t319_aprendizado_de_maquina/blob/main/notebooks/regression/error_surface_example2.ipynb" TargetMode="Externa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hyperlink" Target="https://colab.research.google.com/github/zz4fap/t319_aprendizado_de_maquina/blob/main/notebooks/regression/error_surface_example2.ipynb"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s://colab.research.google.com/github/zz4fap/t319_aprendizado_de_maquina/blob/main/notebooks/regression/error_surface_example2.ipynb"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60.png"/><Relationship Id="rId3" Type="http://schemas.openxmlformats.org/officeDocument/2006/relationships/image" Target="../media/image360.png"/><Relationship Id="rId7" Type="http://schemas.openxmlformats.org/officeDocument/2006/relationships/image" Target="../media/image56.png"/><Relationship Id="rId12" Type="http://schemas.openxmlformats.org/officeDocument/2006/relationships/image" Target="../media/image59.png"/><Relationship Id="rId2" Type="http://schemas.openxmlformats.org/officeDocument/2006/relationships/notesSlide" Target="../notesSlides/notesSlide21.xml"/><Relationship Id="rId16" Type="http://schemas.openxmlformats.org/officeDocument/2006/relationships/hyperlink" Target="https://colab.research.google.com/github/zz4fap/t319_aprendizado_de_maquina/blob/main/notebooks/regression/formatos_diferentes_da_superficie_de_erro.ipynb" TargetMode="External"/><Relationship Id="rId1" Type="http://schemas.openxmlformats.org/officeDocument/2006/relationships/slideLayout" Target="../slideLayouts/slideLayout2.xml"/><Relationship Id="rId6" Type="http://schemas.openxmlformats.org/officeDocument/2006/relationships/image" Target="../media/image390.png"/><Relationship Id="rId11" Type="http://schemas.openxmlformats.org/officeDocument/2006/relationships/image" Target="../media/image58.png"/><Relationship Id="rId5" Type="http://schemas.openxmlformats.org/officeDocument/2006/relationships/image" Target="../media/image55.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image" Target="../media/image420.png"/><Relationship Id="rId1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pn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é modelada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linear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um atributo,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dois atributos,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r="-1954"/>
                </a:stretch>
              </a:blipFill>
            </p:spPr>
            <p:txBody>
              <a:bodyPr/>
              <a:lstStyle/>
              <a:p>
                <a:r>
                  <a:rPr lang="pt-BR">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a:t>
                </a:r>
                <a:endParaRPr lang="pt-BR" b="1" dirty="0"/>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74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 </a:t>
                </a:r>
                <a:r>
                  <a:rPr lang="pt-BR" dirty="0"/>
                  <a:t>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nossa </a:t>
                </a:r>
                <a:r>
                  <a:rPr lang="pt-BR" b="1" i="1" dirty="0">
                    <a:solidFill>
                      <a:srgbClr val="00B050"/>
                    </a:solidFill>
                  </a:rPr>
                  <a:t>hipótese</a:t>
                </a:r>
                <a:r>
                  <a:rPr lang="pt-BR" dirty="0"/>
                  <a:t> no laboratório 1 foi que uma </a:t>
                </a:r>
                <a:r>
                  <a:rPr lang="pt-BR" b="1" i="1" dirty="0">
                    <a:solidFill>
                      <a:srgbClr val="00B050"/>
                    </a:solidFill>
                  </a:rPr>
                  <a:t>reta</a:t>
                </a:r>
                <a:r>
                  <a:rPr lang="pt-BR" dirty="0"/>
                  <a:t> explica bem a relação entre a temperatura média de um dia e o número de picolés vendidos.</a:t>
                </a:r>
              </a:p>
              <a:p>
                <a:r>
                  <a:rPr lang="pt-BR" dirty="0"/>
                  <a:t>Dado o formato da equação da </a:t>
                </a:r>
                <a:r>
                  <a:rPr lang="pt-BR" b="1" i="1" dirty="0"/>
                  <a:t>função hipótese</a:t>
                </a:r>
                <a:r>
                  <a:rPr lang="pt-BR" dirty="0"/>
                  <a:t>, a solução que melhor mapeia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a:t>.</a:t>
                </a:r>
              </a:p>
              <a:p>
                <a:r>
                  <a:rPr lang="pt-BR" b="1" i="1" dirty="0">
                    <a:solidFill>
                      <a:srgbClr val="00B050"/>
                    </a:solidFill>
                  </a:rPr>
                  <a:t>Espaço de hipóteses</a:t>
                </a:r>
                <a:r>
                  <a:rPr lang="pt-BR" dirty="0"/>
                  <a:t> é o conjunto de todas as possíveis </a:t>
                </a:r>
                <a:r>
                  <a:rPr lang="pt-BR" b="1" i="1" dirty="0"/>
                  <a:t>funções hipótese</a:t>
                </a:r>
                <a:r>
                  <a:rPr lang="pt-BR" dirty="0"/>
                  <a:t>. </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 da função hipótese.</a:t>
                </a:r>
              </a:p>
              <a:p>
                <a:pPr lvl="1"/>
                <a:endParaRPr lang="pt-BR" dirty="0"/>
              </a:p>
            </p:txBody>
          </p:sp>
        </mc:Choice>
        <mc:Fallback>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471"/>
                </a:stretch>
              </a:blipFill>
            </p:spPr>
            <p:txBody>
              <a:bodyPr/>
              <a:lstStyle/>
              <a:p>
                <a:r>
                  <a:rPr lang="pt-BR">
                    <a:noFill/>
                  </a:rPr>
                  <a:t> </a:t>
                </a:r>
              </a:p>
            </p:txBody>
          </p:sp>
        </mc:Fallback>
      </mc:AlternateContent>
    </p:spTree>
    <p:extLst>
      <p:ext uri="{BB962C8B-B14F-4D97-AF65-F5344CB8AC3E}">
        <p14:creationId xmlns:p14="http://schemas.microsoft.com/office/powerpoint/2010/main" val="52317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a:bodyPr>
              <a:lstStyle/>
              <a:p>
                <a:r>
                  <a:rPr lang="pt-BR" dirty="0">
                    <a:solidFill>
                      <a:schemeClr val="tx1"/>
                    </a:solidFill>
                  </a:rPr>
                  <a:t>Assim, no nosso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espaço de hipóteses contém todas as diferentes retas possíveis </a:t>
                </a:r>
                <a:r>
                  <a:rPr lang="pt-BR" b="0" i="0" dirty="0">
                    <a:solidFill>
                      <a:schemeClr val="tx1"/>
                    </a:solidFill>
                    <a:effectLst/>
                  </a:rPr>
                  <a:t>que podem ser usadas para mapear os dados.</a:t>
                </a:r>
              </a:p>
              <a:p>
                <a:r>
                  <a:rPr lang="pt-BR" dirty="0"/>
                  <a:t>Porém, claro, </a:t>
                </a:r>
                <a:r>
                  <a:rPr lang="pt-BR" b="1" i="1" dirty="0">
                    <a:solidFill>
                      <a:srgbClr val="00B0F0"/>
                    </a:solidFill>
                  </a:rPr>
                  <a:t>apenas uma é a melhor segundo o critério de minimização da diferença</a:t>
                </a:r>
                <a:r>
                  <a:rPr lang="pt-BR" dirty="0"/>
                  <a:t>.</a:t>
                </a:r>
                <a:endParaRPr lang="pt-BR" dirty="0">
                  <a:solidFill>
                    <a:schemeClr val="tx1"/>
                  </a:solidFill>
                </a:endParaRPr>
              </a:p>
            </p:txBody>
          </p:sp>
        </mc:Choice>
        <mc:Fallback>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245492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Refinamento do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rgbClr val="00B050"/>
                    </a:solidFill>
                  </a:rPr>
                  <a:t>Informação disponível</a:t>
                </a:r>
                <a:endParaRPr lang="pt-BR" dirty="0"/>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tem valor constante igual a 1 para que possamos representar o </a:t>
                </a:r>
                <a:r>
                  <a:rPr lang="pt-BR" b="1" i="1" dirty="0"/>
                  <a:t>modelo</a:t>
                </a:r>
                <a:r>
                  <a:rPr lang="pt-BR" dirty="0"/>
                  <a:t> em </a:t>
                </a:r>
                <a:r>
                  <a:rPr lang="pt-BR" b="1" i="1" dirty="0">
                    <a:solidFill>
                      <a:srgbClr val="00B050"/>
                    </a:solidFill>
                  </a:rPr>
                  <a:t>formato matricial</a:t>
                </a:r>
                <a:r>
                  <a:rPr lang="pt-BR" dirty="0"/>
                  <a:t>.</a:t>
                </a:r>
              </a:p>
            </p:txBody>
          </p:sp>
        </mc:Choice>
        <mc:Fallback>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rgbClr val="00B050"/>
                    </a:solidFill>
                  </a:rPr>
                  <a:t>Modelo</a:t>
                </a:r>
                <a:endParaRPr lang="pt-BR" b="1" dirty="0">
                  <a:solidFill>
                    <a:srgbClr val="00B050"/>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rgbClr val="00B050"/>
                    </a:solidFill>
                  </a:rPr>
                  <a:t>Objetivo</a:t>
                </a:r>
                <a:endParaRPr lang="pt-BR" dirty="0"/>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minimiza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0070C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xmlns="">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mc:Choice xmlns:a14="http://schemas.microsoft.com/office/drawing/2010/main"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piscina, localização, área, etc. de uma casa e seu valor.</a:t>
                </a:r>
              </a:p>
              <a:p>
                <a:r>
                  <a:rPr lang="pt-BR" b="1" dirty="0">
                    <a:solidFill>
                      <a:srgbClr val="00B050"/>
                    </a:solidFill>
                  </a:rPr>
                  <a:t>Objetivo</a:t>
                </a:r>
                <a:r>
                  <a:rPr lang="pt-BR" dirty="0"/>
                  <a:t>: estimar o valor de casas que serão colocadas à venda.</a:t>
                </a:r>
              </a:p>
            </p:txBody>
          </p:sp>
        </mc:Choice>
        <mc:Fallback>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b="-1754"/>
                </a:stretch>
              </a:blipFill>
            </p:spPr>
            <p:txBody>
              <a:bodyPr/>
              <a:lstStyle/>
              <a:p>
                <a:r>
                  <a:rPr lang="pt-BR">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é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710"/>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t>vetor coluna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a:stretch>
              </a:blipFill>
            </p:spPr>
            <p:txBody>
              <a:bodyPr/>
              <a:lstStyle/>
              <a:p>
                <a:r>
                  <a:rPr lang="pt-BR">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6096000" y="1551214"/>
            <a:ext cx="5948516"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minimize o </a:t>
            </a:r>
            <a:r>
              <a:rPr lang="pt-BR" b="1" i="1" dirty="0">
                <a:solidFill>
                  <a:srgbClr val="00B050"/>
                </a:solidFill>
              </a:rPr>
              <a:t>erro</a:t>
            </a:r>
            <a:r>
              <a:rPr lang="pt-BR" dirty="0"/>
              <a:t> de aproximação.</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rgbClr val="00B050"/>
                </a:solidFill>
              </a:rPr>
              <a:t>ajustar seus pesos </a:t>
            </a:r>
            <a:r>
              <a:rPr lang="pt-BR" dirty="0"/>
              <a:t>de forma que o erro seja minimizado.</a:t>
            </a:r>
          </a:p>
          <a:p>
            <a:r>
              <a:rPr lang="pt-BR" dirty="0"/>
              <a:t>Na sequência veremos duas maneiras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8382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𝒙</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rPr>
                          <m:t>𝑦</m:t>
                        </m:r>
                      </m:oMath>
                    </m:oMathPara>
                  </a14:m>
                  <a:endParaRPr lang="pt-BR" sz="2400" dirty="0"/>
                </a:p>
              </p:txBody>
            </p:sp>
          </mc:Choice>
          <mc:Fallback xmlns="">
            <p:sp>
              <p:nvSpPr>
                <p:cNvPr id="12" name="CaixaDeTexto 11">
                  <a:extLst>
                    <a:ext uri="{FF2B5EF4-FFF2-40B4-BE49-F238E27FC236}">
                      <a16:creationId xmlns:a16="http://schemas.microsoft.com/office/drawing/2014/main" id="{120EB5AF-A158-F20A-7D5F-DC34312E5153}"/>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5"/>
                  <a:stretch>
                    <a:fillRect b="-1052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stCxn id="12" idx="3"/>
            </p:cNvCxnSpPr>
            <p:nvPr/>
          </p:nvCxnSpPr>
          <p:spPr>
            <a:xfrm flipH="1" flipV="1">
              <a:off x="2810563" y="2378075"/>
              <a:ext cx="1825228" cy="1076325"/>
            </a:xfrm>
            <a:prstGeom prst="bentConnector3">
              <a:avLst>
                <a:gd name="adj1" fmla="val -21682"/>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Tree>
    <p:extLst>
      <p:ext uri="{BB962C8B-B14F-4D97-AF65-F5344CB8AC3E}">
        <p14:creationId xmlns:p14="http://schemas.microsoft.com/office/powerpoint/2010/main" val="168591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dirty="0"/>
              <a:t>Como encontramos os pesos que minimizam a função de erro?</a:t>
            </a:r>
          </a:p>
          <a:p>
            <a:pPr algn="ctr"/>
            <a:endParaRPr lang="pt-BR" sz="4800" dirty="0"/>
          </a:p>
        </p:txBody>
      </p:sp>
    </p:spTree>
    <p:extLst>
      <p:ext uri="{BB962C8B-B14F-4D97-AF65-F5344CB8AC3E}">
        <p14:creationId xmlns:p14="http://schemas.microsoft.com/office/powerpoint/2010/main" val="2069448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4335024" y="1825624"/>
                <a:ext cx="7691363" cy="5032375"/>
              </a:xfrm>
            </p:spPr>
            <p:txBody>
              <a:bodyPr>
                <a:normAutofit lnSpcReduction="10000"/>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encontramos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a:p>
                <a:r>
                  <a:rPr lang="pt-BR" b="0" i="0" dirty="0"/>
                  <a:t>Após aplicarmos a derivada parcial, ch</a:t>
                </a:r>
                <a:r>
                  <a:rPr lang="pt-BR" dirty="0"/>
                  <a:t>egamos à seguinte equação</a:t>
                </a:r>
                <a:endParaRPr lang="pt-BR"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a:p>
                <a:r>
                  <a:rPr lang="pt-BR" b="0" i="0" dirty="0"/>
                  <a:t>A equação acima pode também ser interpretada como o </a:t>
                </a:r>
                <a:r>
                  <a:rPr lang="pt-BR" b="1" i="1" dirty="0">
                    <a:solidFill>
                      <a:srgbClr val="7030A0"/>
                    </a:solidFill>
                  </a:rPr>
                  <a:t>ponto</a:t>
                </a:r>
                <a:r>
                  <a:rPr lang="pt-BR" b="0" i="0" dirty="0"/>
                  <a:t> onde a</a:t>
                </a:r>
                <a:r>
                  <a:rPr lang="pt-BR" dirty="0"/>
                  <a:t> </a:t>
                </a:r>
                <a:r>
                  <a:rPr lang="pt-BR" b="1" i="1" dirty="0">
                    <a:solidFill>
                      <a:srgbClr val="00B050"/>
                    </a:solidFill>
                  </a:rPr>
                  <a:t>inclinação de uma reta tangente à função de erro é nula</a:t>
                </a:r>
                <a:r>
                  <a:rPr lang="pt-BR" b="0" i="0" dirty="0"/>
                  <a:t>.</a:t>
                </a:r>
              </a:p>
              <a:p>
                <a:pPr marL="0" indent="0" algn="ctr">
                  <a:buNone/>
                </a:pPr>
                <a:endParaRPr lang="pt-BR" dirty="0"/>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4335024" y="1825624"/>
                <a:ext cx="7691363" cy="5032375"/>
              </a:xfrm>
              <a:blipFill>
                <a:blip r:embed="rId3"/>
                <a:stretch>
                  <a:fillRect l="-1426" t="-2663" r="-1902" b="-1211"/>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16561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613" y="2346223"/>
            <a:ext cx="3978751" cy="2919874"/>
          </a:xfrm>
          <a:prstGeom prst="rect">
            <a:avLst/>
          </a:prstGeom>
        </p:spPr>
      </p:pic>
    </p:spTree>
    <p:extLst>
      <p:ext uri="{BB962C8B-B14F-4D97-AF65-F5344CB8AC3E}">
        <p14:creationId xmlns:p14="http://schemas.microsoft.com/office/powerpoint/2010/main" val="3885667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esse </a:t>
            </a:r>
            <a:r>
              <a:rPr lang="pt-BR" b="1" i="1" dirty="0">
                <a:solidFill>
                  <a:srgbClr val="7030A0"/>
                </a:solidFill>
              </a:rPr>
              <a:t>ponto</a:t>
            </a:r>
            <a:r>
              <a:rPr lang="pt-BR" dirty="0"/>
              <a:t> onde a taxa de variação da função de erro é nula pode ocorrer tanto em um </a:t>
            </a:r>
            <a:r>
              <a:rPr lang="pt-BR" b="1" i="1" dirty="0">
                <a:solidFill>
                  <a:srgbClr val="7030A0"/>
                </a:solidFill>
              </a:rPr>
              <a:t>ponto de mínimo</a:t>
            </a:r>
            <a:r>
              <a:rPr lang="pt-BR" dirty="0"/>
              <a:t> quanto em um </a:t>
            </a:r>
            <a:r>
              <a:rPr lang="pt-BR" b="1" i="1" dirty="0">
                <a:solidFill>
                  <a:srgbClr val="7030A0"/>
                </a:solidFill>
              </a:rPr>
              <a:t>ponto de máximo</a:t>
            </a:r>
            <a:r>
              <a:rPr lang="pt-BR" dirty="0"/>
              <a:t> da </a:t>
            </a:r>
            <a:r>
              <a:rPr lang="pt-BR" b="1" i="1" dirty="0"/>
              <a:t>função</a:t>
            </a:r>
            <a:r>
              <a:rPr lang="pt-BR" dirty="0"/>
              <a:t>,</a:t>
            </a:r>
            <a:r>
              <a:rPr lang="pt-BR" b="1" i="1" dirty="0"/>
              <a:t> </a:t>
            </a:r>
            <a:r>
              <a:rPr lang="pt-BR" dirty="0"/>
              <a:t>pois em ambos os pontos a taxa de variação (ou </a:t>
            </a:r>
            <a:r>
              <a:rPr lang="pt-BR" b="1" i="1" dirty="0"/>
              <a:t>inclinação</a:t>
            </a:r>
            <a:r>
              <a:rPr lang="pt-BR" dirty="0"/>
              <a:t> da reta tangente) é </a:t>
            </a:r>
            <a:r>
              <a:rPr lang="pt-BR" b="1" i="1" dirty="0"/>
              <a:t>nula</a:t>
            </a:r>
            <a:r>
              <a:rPr lang="pt-BR" dirty="0"/>
              <a:t>.</a:t>
            </a:r>
          </a:p>
          <a:p>
            <a:r>
              <a:rPr lang="pt-BR" dirty="0"/>
              <a:t>Porém,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Tree>
    <p:extLst>
      <p:ext uri="{BB962C8B-B14F-4D97-AF65-F5344CB8AC3E}">
        <p14:creationId xmlns:p14="http://schemas.microsoft.com/office/powerpoint/2010/main" val="4228173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dirty="0"/>
              <a:t>Então, como sabemos se o ponto encontrado é um mínimo ou um máximo da função?</a:t>
            </a:r>
          </a:p>
          <a:p>
            <a:pPr algn="ctr"/>
            <a:endParaRPr lang="pt-BR" sz="4800" dirty="0"/>
          </a:p>
        </p:txBody>
      </p:sp>
    </p:spTree>
    <p:extLst>
      <p:ext uri="{BB962C8B-B14F-4D97-AF65-F5344CB8AC3E}">
        <p14:creationId xmlns:p14="http://schemas.microsoft.com/office/powerpoint/2010/main" val="2364715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nula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r>
                  <a:rPr lang="pt-BR" dirty="0"/>
                  <a:t>Notem que só precisamos do conjunto de amostras coletadas,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r>
                      <a:rPr lang="pt-BR" b="1" i="1" smtClean="0">
                        <a:latin typeface="Cambria Math" panose="02040503050406030204" pitchFamily="18" charset="0"/>
                      </a:rPr>
                      <m:t>𝒂</m:t>
                    </m:r>
                  </m:oMath>
                </a14:m>
                <a:r>
                  <a:rPr lang="pt-BR" dirty="0"/>
                  <a:t>.</a:t>
                </a:r>
              </a:p>
            </p:txBody>
          </p:sp>
        </mc:Choice>
        <mc:Fallback xmlns="">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r="-818"/>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14799"/>
            <a:ext cx="3400426" cy="47148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4961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equação 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equação só funciona para sistemas </a:t>
                </a:r>
                <a:r>
                  <a:rPr lang="pt-BR" b="1" i="1" dirty="0"/>
                  <a:t>determinados</a:t>
                </a:r>
                <a:r>
                  <a:rPr lang="pt-BR" dirty="0"/>
                  <a:t> ou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xmlns="">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2"/>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7775406" y="6488667"/>
            <a:ext cx="4416594" cy="369332"/>
          </a:xfrm>
          <a:prstGeom prst="rect">
            <a:avLst/>
          </a:prstGeom>
        </p:spPr>
        <p:txBody>
          <a:bodyPr wrap="none">
            <a:spAutoFit/>
          </a:bodyPr>
          <a:lstStyle/>
          <a:p>
            <a:r>
              <a:rPr lang="pt-BR" b="1" dirty="0">
                <a:solidFill>
                  <a:srgbClr val="00B0F0"/>
                </a:solidFill>
                <a:hlinkClick r:id="rId3"/>
              </a:rPr>
              <a:t>Exemplo: normal_equation_example1.ipynb</a:t>
            </a:r>
            <a:endParaRPr lang="pt-BR"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mapeamento,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199" y="1825624"/>
                <a:ext cx="11174319" cy="5032375"/>
              </a:xfrm>
            </p:spPr>
            <p:txBody>
              <a:bodyPr>
                <a:normAutofit fontScale="92500" lnSpcReduction="20000"/>
              </a:bodyPr>
              <a:lstStyle/>
              <a:p>
                <a:r>
                  <a:rPr lang="pt-BR" dirty="0"/>
                  <a:t>E se plotarmos a função de erro em função dos pesos, </a:t>
                </a:r>
                <a14:m>
                  <m:oMath xmlns:m="http://schemas.openxmlformats.org/officeDocument/2006/math">
                    <m:r>
                      <a:rPr lang="pt-BR" b="1" i="1">
                        <a:latin typeface="Cambria Math" panose="02040503050406030204" pitchFamily="18" charset="0"/>
                      </a:rPr>
                      <m:t>𝒂</m:t>
                    </m:r>
                  </m:oMath>
                </a14:m>
                <a:r>
                  <a:rPr lang="pt-BR" dirty="0"/>
                  <a:t>? </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rPr>
                                        <m:t>𝒂</m:t>
                                      </m:r>
                                    </m:e>
                                  </m:d>
                                </m:e>
                              </m:d>
                            </m:e>
                            <m:sup>
                              <m:r>
                                <a:rPr lang="pt-BR" i="1">
                                  <a:latin typeface="Cambria Math" panose="02040503050406030204" pitchFamily="18" charset="0"/>
                                </a:rPr>
                                <m:t>2</m:t>
                              </m:r>
                            </m:sup>
                          </m:sSup>
                        </m:e>
                      </m:nary>
                      <m:r>
                        <a:rPr lang="pt-BR">
                          <a:latin typeface="Cambria Math" panose="02040503050406030204" pitchFamily="18" charset="0"/>
                        </a:rPr>
                        <m:t>.</m:t>
                      </m:r>
                    </m:oMath>
                  </m:oMathPara>
                </a14:m>
                <a:endParaRPr lang="pt-BR" dirty="0"/>
              </a:p>
              <a:p>
                <a:r>
                  <a:rPr lang="pt-BR" dirty="0"/>
                  <a:t>Que forma vocês acham que ela terá?</a:t>
                </a: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t>mapeamento</a:t>
                </a:r>
                <a:r>
                  <a:rPr lang="pt-BR" dirty="0"/>
                  <a:t> entre o </a:t>
                </a:r>
                <a:r>
                  <a:rPr lang="pt-BR" b="1" i="1" dirty="0"/>
                  <a:t>vetor de pesos</a:t>
                </a:r>
                <a:r>
                  <a:rPr lang="pt-BR" dirty="0"/>
                  <a:t> e o erro correspondente:</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r>
                      <a:rPr lang="pt-BR" b="1" i="1">
                        <a:latin typeface="Cambria Math" panose="02040503050406030204" pitchFamily="18" charset="0"/>
                      </a:rPr>
                      <m:t>.</m:t>
                    </m:r>
                  </m:oMath>
                </a14:m>
                <a:r>
                  <a:rPr lang="pt-BR" dirty="0"/>
                  <a:t> Esse mapeamento define o que conhecemos como </a:t>
                </a:r>
                <a:r>
                  <a:rPr lang="pt-BR" b="1" i="1" dirty="0"/>
                  <a:t>superfície de erro</a:t>
                </a:r>
                <a:r>
                  <a:rPr lang="pt-BR" dirty="0"/>
                  <a:t>.</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t>quadrática</a:t>
                </a:r>
                <a:r>
                  <a:rPr lang="pt-BR" dirty="0"/>
                  <a:t> com respeito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smtClean="0">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oMath>
                </a14:m>
                <a:r>
                  <a:rPr lang="nl-BE" dirty="0"/>
                  <a:t>-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𝒂</m:t>
                    </m:r>
                  </m:oMath>
                </a14:m>
                <a:r>
                  <a:rPr lang="nl-BE" dirty="0"/>
                  <a:t>.</a:t>
                </a:r>
                <a:endParaRPr lang="en-US" i="1" dirty="0"/>
              </a:p>
              <a:p>
                <a:r>
                  <a:rPr lang="pt-BR" dirty="0"/>
                  <a:t>Consequentemente, a superfície é </a:t>
                </a:r>
                <a:r>
                  <a:rPr lang="pt-BR" b="1" i="1" dirty="0"/>
                  <a:t>convexa </a:t>
                </a:r>
                <a:r>
                  <a:rPr lang="pt-BR" dirty="0"/>
                  <a:t>(i.e., tem forma de </a:t>
                </a:r>
                <a:r>
                  <a:rPr lang="pt-BR" b="1" i="1" dirty="0"/>
                  <a:t>tigela</a:t>
                </a:r>
                <a:r>
                  <a:rPr lang="pt-BR" dirty="0"/>
                  <a:t>) e, portanto, possui um </a:t>
                </a:r>
                <a:r>
                  <a:rPr lang="pt-BR" b="1" i="1" dirty="0">
                    <a:solidFill>
                      <a:srgbClr val="00B050"/>
                    </a:solidFill>
                  </a:rPr>
                  <a:t>único</a:t>
                </a:r>
                <a:r>
                  <a:rPr lang="pt-BR" dirty="0">
                    <a:solidFill>
                      <a:srgbClr val="00B050"/>
                    </a:solidFill>
                  </a:rPr>
                  <a:t> </a:t>
                </a:r>
                <a:r>
                  <a:rPr lang="pt-BR" b="1" i="1" dirty="0">
                    <a:solidFill>
                      <a:srgbClr val="00B050"/>
                    </a:solidFill>
                  </a:rPr>
                  <a:t>mínimo</a:t>
                </a:r>
                <a:r>
                  <a:rPr lang="pt-BR" b="1" i="1" dirty="0"/>
                  <a:t> </a:t>
                </a:r>
                <a:r>
                  <a:rPr lang="pt-BR" dirty="0"/>
                  <a:t>(chamado de </a:t>
                </a:r>
                <a:r>
                  <a:rPr lang="pt-BR" b="1" i="1" dirty="0"/>
                  <a:t>mínimo</a:t>
                </a:r>
                <a:r>
                  <a:rPr lang="pt-BR" dirty="0"/>
                  <a:t> </a:t>
                </a:r>
                <a:r>
                  <a:rPr lang="pt-BR" b="1" i="1" dirty="0"/>
                  <a:t>global</a:t>
                </a:r>
                <a:r>
                  <a:rPr lang="pt-BR" dirty="0"/>
                  <a:t>), que é encontrado, por exemplo, pela </a:t>
                </a:r>
                <a:r>
                  <a:rPr lang="pt-BR" b="1" i="1" dirty="0"/>
                  <a:t>equação normal</a:t>
                </a:r>
                <a:r>
                  <a:rPr lang="pt-BR" dirty="0"/>
                  <a:t>.</a:t>
                </a:r>
              </a:p>
              <a:p>
                <a:r>
                  <a:rPr lang="pt-BR" dirty="0"/>
                  <a:t>Este é o motivo de usarmos o </a:t>
                </a:r>
                <a:r>
                  <a:rPr lang="pt-BR" b="1" i="1" dirty="0"/>
                  <a:t>erro quadrático médio </a:t>
                </a:r>
                <a:r>
                  <a:rPr lang="pt-BR" dirty="0"/>
                  <a:t>como </a:t>
                </a:r>
                <a:r>
                  <a:rPr lang="pt-BR" b="1" i="1" dirty="0"/>
                  <a:t>função de erro</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199" y="1825624"/>
                <a:ext cx="11174319" cy="5032375"/>
              </a:xfrm>
              <a:blipFill>
                <a:blip r:embed="rId3"/>
                <a:stretch>
                  <a:fillRect l="-818" t="-3027" r="-382" b="-1453"/>
                </a:stretch>
              </a:blipFill>
            </p:spPr>
            <p:txBody>
              <a:bodyPr/>
              <a:lstStyle/>
              <a:p>
                <a:r>
                  <a:rPr lang="pt-BR">
                    <a:noFill/>
                  </a:rPr>
                  <a:t> </a:t>
                </a:r>
              </a:p>
            </p:txBody>
          </p:sp>
        </mc:Fallback>
      </mc:AlternateContent>
      <p:sp>
        <p:nvSpPr>
          <p:cNvPr id="4" name="Rectangle 3"/>
          <p:cNvSpPr/>
          <p:nvPr/>
        </p:nvSpPr>
        <p:spPr>
          <a:xfrm>
            <a:off x="9070428" y="4923070"/>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5" name="TextBox 4"/>
              <p:cNvSpPr txBox="1"/>
              <p:nvPr/>
            </p:nvSpPr>
            <p:spPr>
              <a:xfrm>
                <a:off x="10543284" y="4633324"/>
                <a:ext cx="1469234" cy="738664"/>
              </a:xfrm>
              <a:prstGeom prst="rect">
                <a:avLst/>
              </a:prstGeom>
              <a:noFill/>
            </p:spPr>
            <p:txBody>
              <a:bodyPr wrap="square" rtlCol="0">
                <a:spAutoFit/>
              </a:bodyPr>
              <a:lstStyle/>
              <a:p>
                <a:pPr algn="ctr"/>
                <a:r>
                  <a:rPr lang="pt-BR" sz="1400" dirty="0"/>
                  <a:t>Termo quadrático, </a:t>
                </a:r>
                <a14:m>
                  <m:oMath xmlns:m="http://schemas.openxmlformats.org/officeDocument/2006/math">
                    <m:sSup>
                      <m:sSupPr>
                        <m:ctrlPr>
                          <a:rPr lang="pt-BR" sz="1400" i="1">
                            <a:latin typeface="Cambria Math" panose="02040503050406030204" pitchFamily="18" charset="0"/>
                          </a:rPr>
                        </m:ctrlPr>
                      </m:sSupPr>
                      <m:e>
                        <m:d>
                          <m:dPr>
                            <m:begChr m:val="‖"/>
                            <m:endChr m:val="‖"/>
                            <m:ctrlPr>
                              <a:rPr lang="pt-BR" sz="1400" i="1">
                                <a:latin typeface="Cambria Math" panose="02040503050406030204" pitchFamily="18" charset="0"/>
                              </a:rPr>
                            </m:ctrlPr>
                          </m:dPr>
                          <m:e>
                            <m:r>
                              <a:rPr lang="pt-BR" sz="1400" b="1" i="1" smtClean="0">
                                <a:latin typeface="Cambria Math" panose="02040503050406030204" pitchFamily="18" charset="0"/>
                              </a:rPr>
                              <m:t>𝑿𝒂</m:t>
                            </m:r>
                          </m:e>
                        </m:d>
                      </m:e>
                      <m:sup>
                        <m:r>
                          <a:rPr lang="pt-BR" sz="1400" i="1">
                            <a:latin typeface="Cambria Math" panose="02040503050406030204" pitchFamily="18" charset="0"/>
                          </a:rPr>
                          <m:t>2</m:t>
                        </m:r>
                      </m:sup>
                    </m:sSup>
                  </m:oMath>
                </a14:m>
                <a:r>
                  <a:rPr lang="pt-BR" sz="1400"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10543284" y="4633324"/>
                <a:ext cx="1469234" cy="738664"/>
              </a:xfrm>
              <a:prstGeom prst="rect">
                <a:avLst/>
              </a:prstGeom>
              <a:blipFill>
                <a:blip r:embed="rId4"/>
                <a:stretch>
                  <a:fillRect t="-1653" b="-9091"/>
                </a:stretch>
              </a:blipFill>
            </p:spPr>
            <p:txBody>
              <a:bodyPr/>
              <a:lstStyle/>
              <a:p>
                <a:r>
                  <a:rPr lang="pt-BR">
                    <a:noFill/>
                  </a:rPr>
                  <a:t> </a:t>
                </a:r>
              </a:p>
            </p:txBody>
          </p:sp>
        </mc:Fallback>
      </mc:AlternateContent>
      <p:cxnSp>
        <p:nvCxnSpPr>
          <p:cNvPr id="6" name="Straight Arrow Connector 5"/>
          <p:cNvCxnSpPr/>
          <p:nvPr/>
        </p:nvCxnSpPr>
        <p:spPr>
          <a:xfrm flipH="1">
            <a:off x="10373712" y="4923070"/>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upo 8"/>
          <p:cNvGrpSpPr/>
          <p:nvPr/>
        </p:nvGrpSpPr>
        <p:grpSpPr>
          <a:xfrm>
            <a:off x="9905536" y="0"/>
            <a:ext cx="2286464" cy="2267558"/>
            <a:chOff x="7430184" y="2684259"/>
            <a:chExt cx="2286464" cy="2267558"/>
          </a:xfrm>
        </p:grpSpPr>
        <p:sp>
          <p:nvSpPr>
            <p:cNvPr id="10" name="Forma livre 9"/>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aixaDeTexto 12"/>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14" name="Conector reto 13"/>
            <p:cNvCxnSpPr>
              <a:stCxn id="10"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CaixaDeTexto 14"/>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6" name="Conector de seta reta 15"/>
            <p:cNvCxnSpPr>
              <a:endCxn id="10"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aixaDeTexto 16"/>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4032336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 Exemplo</a:t>
            </a:r>
          </a:p>
        </p:txBody>
      </p:sp>
      <p:sp>
        <p:nvSpPr>
          <p:cNvPr id="6" name="TextBox 12"/>
          <p:cNvSpPr txBox="1"/>
          <p:nvPr/>
        </p:nvSpPr>
        <p:spPr>
          <a:xfrm>
            <a:off x="8860221" y="4973826"/>
            <a:ext cx="3289247" cy="523220"/>
          </a:xfrm>
          <a:prstGeom prst="rect">
            <a:avLst/>
          </a:prstGeom>
          <a:noFill/>
        </p:spPr>
        <p:txBody>
          <a:bodyPr wrap="square" rtlCol="0">
            <a:spAutoFit/>
          </a:bodyPr>
          <a:lstStyle/>
          <a:p>
            <a:pPr algn="ctr"/>
            <a:r>
              <a:rPr lang="pt-BR" sz="1400" dirty="0"/>
              <a:t>Comparação da </a:t>
            </a:r>
            <a:r>
              <a:rPr lang="pt-BR" sz="1400" b="1" i="1" dirty="0"/>
              <a:t>função objetivo</a:t>
            </a:r>
            <a:r>
              <a:rPr lang="pt-BR" sz="1400" dirty="0"/>
              <a:t> com sua </a:t>
            </a:r>
            <a:r>
              <a:rPr lang="pt-BR" sz="1400" b="1" dirty="0"/>
              <a:t>versão ruidosa</a:t>
            </a:r>
            <a:r>
              <a:rPr lang="pt-BR" sz="1400" dirty="0"/>
              <a:t>.</a:t>
            </a:r>
          </a:p>
        </p:txBody>
      </p:sp>
      <p:pic>
        <p:nvPicPr>
          <p:cNvPr id="11" name="Imagem 10"/>
          <p:cNvPicPr>
            <a:picLocks noChangeAspect="1"/>
          </p:cNvPicPr>
          <p:nvPr/>
        </p:nvPicPr>
        <p:blipFill rotWithShape="1">
          <a:blip r:embed="rId2"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0"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acc>
                      <m:accPr>
                        <m:chr m:val="̂"/>
                        <m:ctrlPr>
                          <a:rPr lang="pt-BR" b="1" i="1">
                            <a:solidFill>
                              <a:srgbClr val="00B0F0"/>
                            </a:solidFill>
                            <a:latin typeface="Cambria Math" panose="02040503050406030204" pitchFamily="18" charset="0"/>
                          </a:rPr>
                        </m:ctrlPr>
                      </m:accPr>
                      <m:e>
                        <m:sSub>
                          <m:sSubPr>
                            <m:ctrlPr>
                              <a:rPr lang="pt-BR" b="1" i="1" dirty="0">
                                <a:solidFill>
                                  <a:srgbClr val="00B0F0"/>
                                </a:solidFill>
                                <a:latin typeface="Cambria Math" panose="02040503050406030204" pitchFamily="18" charset="0"/>
                              </a:rPr>
                            </m:ctrlPr>
                          </m:sSubPr>
                          <m:e>
                            <m:r>
                              <a:rPr lang="pt-BR" b="1" i="1" dirty="0">
                                <a:solidFill>
                                  <a:srgbClr val="00B0F0"/>
                                </a:solidFill>
                                <a:latin typeface="Cambria Math" panose="02040503050406030204" pitchFamily="18" charset="0"/>
                              </a:rPr>
                              <m:t>𝒂</m:t>
                            </m:r>
                          </m:e>
                          <m:sub>
                            <m:r>
                              <a:rPr lang="pt-BR" b="1" i="1" dirty="0">
                                <a:solidFill>
                                  <a:srgbClr val="00B0F0"/>
                                </a:solidFill>
                                <a:latin typeface="Cambria Math" panose="02040503050406030204" pitchFamily="18" charset="0"/>
                              </a:rPr>
                              <m:t>𝟏</m:t>
                            </m:r>
                          </m:sub>
                        </m:sSub>
                      </m:e>
                    </m:acc>
                  </m:oMath>
                </a14:m>
                <a:r>
                  <a:rPr lang="pt-BR" b="1" dirty="0">
                    <a:solidFill>
                      <a:srgbClr val="00B0F0"/>
                    </a:solidFill>
                  </a:rPr>
                  <a:t> e </a:t>
                </a:r>
                <a14:m>
                  <m:oMath xmlns:m="http://schemas.openxmlformats.org/officeDocument/2006/math">
                    <m:acc>
                      <m:accPr>
                        <m:chr m:val="̂"/>
                        <m:ctrlPr>
                          <a:rPr lang="pt-BR" b="1" i="1">
                            <a:solidFill>
                              <a:srgbClr val="00B0F0"/>
                            </a:solidFill>
                            <a:latin typeface="Cambria Math" panose="02040503050406030204" pitchFamily="18" charset="0"/>
                          </a:rPr>
                        </m:ctrlPr>
                      </m:accPr>
                      <m:e>
                        <m:sSub>
                          <m:sSubPr>
                            <m:ctrlPr>
                              <a:rPr lang="pt-BR" b="1" i="1" dirty="0">
                                <a:solidFill>
                                  <a:srgbClr val="00B0F0"/>
                                </a:solidFill>
                                <a:latin typeface="Cambria Math" panose="02040503050406030204" pitchFamily="18" charset="0"/>
                              </a:rPr>
                            </m:ctrlPr>
                          </m:sSubPr>
                          <m:e>
                            <m:r>
                              <a:rPr lang="pt-BR" b="1" i="1" dirty="0">
                                <a:solidFill>
                                  <a:srgbClr val="00B0F0"/>
                                </a:solidFill>
                                <a:latin typeface="Cambria Math" panose="02040503050406030204" pitchFamily="18" charset="0"/>
                              </a:rPr>
                              <m:t>𝒂</m:t>
                            </m:r>
                          </m:e>
                          <m:sub>
                            <m:r>
                              <a:rPr lang="pt-BR" b="1" i="1" dirty="0">
                                <a:solidFill>
                                  <a:srgbClr val="00B0F0"/>
                                </a:solidFill>
                                <a:latin typeface="Cambria Math" panose="02040503050406030204" pitchFamily="18" charset="0"/>
                              </a:rPr>
                              <m:t>𝟐</m:t>
                            </m:r>
                          </m:sub>
                        </m:sSub>
                      </m:e>
                    </m:acc>
                  </m:oMath>
                </a14:m>
                <a:r>
                  <a:rPr lang="pt-BR" b="1" dirty="0">
                    <a:solidFill>
                      <a:srgbClr val="00B0F0"/>
                    </a:solidFill>
                  </a:rPr>
                  <a:t>?</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3"/>
                <a:stretch>
                  <a:fillRect l="-1597" t="-1937" r="-2129"/>
                </a:stretch>
              </a:blipFill>
            </p:spPr>
            <p:txBody>
              <a:bodyPr/>
              <a:lstStyle/>
              <a:p>
                <a:r>
                  <a:rPr lang="pt-BR">
                    <a:noFill/>
                  </a:rPr>
                  <a:t> </a:t>
                </a:r>
              </a:p>
            </p:txBody>
          </p:sp>
        </mc:Fallback>
      </mc:AlternateContent>
      <p:sp>
        <p:nvSpPr>
          <p:cNvPr id="12" name="CaixaDeTexto 11"/>
          <p:cNvSpPr txBox="1"/>
          <p:nvPr/>
        </p:nvSpPr>
        <p:spPr>
          <a:xfrm>
            <a:off x="8986099" y="5611950"/>
            <a:ext cx="3037490" cy="738664"/>
          </a:xfrm>
          <a:prstGeom prst="rect">
            <a:avLst/>
          </a:prstGeom>
          <a:noFill/>
        </p:spPr>
        <p:txBody>
          <a:bodyPr wrap="square" rtlCol="0">
            <a:spAutoFit/>
          </a:bodyPr>
          <a:lstStyle/>
          <a:p>
            <a:pPr algn="ctr"/>
            <a:r>
              <a:rPr lang="pt-BR" sz="1400" b="1" dirty="0"/>
              <a:t>OBS</a:t>
            </a:r>
            <a:r>
              <a:rPr lang="pt-BR" sz="1400" dirty="0"/>
              <a:t>.: Se tivéssemos mais de dois atributos, já não seria possível plotar uma figura.</a:t>
            </a:r>
          </a:p>
        </p:txBody>
      </p:sp>
      <p:pic>
        <p:nvPicPr>
          <p:cNvPr id="9" name="Imagem 8"/>
          <p:cNvPicPr>
            <a:picLocks noChangeAspect="1"/>
          </p:cNvPicPr>
          <p:nvPr/>
        </p:nvPicPr>
        <p:blipFill rotWithShape="1">
          <a:blip r:embed="rId4">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5"/>
              </a:rPr>
              <a:t>Exemplo: error_surface_example2.ipynb</a:t>
            </a:r>
            <a:endParaRPr lang="pt-BR" sz="1600" b="1" dirty="0">
              <a:solidFill>
                <a:srgbClr val="00B0F0"/>
              </a:solidFill>
            </a:endParaRPr>
          </a:p>
        </p:txBody>
      </p:sp>
      <p:cxnSp>
        <p:nvCxnSpPr>
          <p:cNvPr id="5" name="Conector de seta reta 4"/>
          <p:cNvCxnSpPr/>
          <p:nvPr/>
        </p:nvCxnSpPr>
        <p:spPr>
          <a:xfrm flipV="1">
            <a:off x="7956331" y="3636579"/>
            <a:ext cx="563114" cy="63062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037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 Exemplo</a:t>
            </a:r>
          </a:p>
        </p:txBody>
      </p:sp>
      <p:pic>
        <p:nvPicPr>
          <p:cNvPr id="4"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4425" t="19513" r="19368" b="12660"/>
          <a:stretch/>
        </p:blipFill>
        <p:spPr>
          <a:xfrm>
            <a:off x="8166538" y="2338094"/>
            <a:ext cx="3883454" cy="2983904"/>
          </a:xfrm>
          <a:prstGeom prst="rect">
            <a:avLst/>
          </a:prstGeom>
        </p:spPr>
      </p:pic>
      <p:sp>
        <p:nvSpPr>
          <p:cNvPr id="8" name="TextBox 6"/>
          <p:cNvSpPr txBox="1"/>
          <p:nvPr/>
        </p:nvSpPr>
        <p:spPr>
          <a:xfrm>
            <a:off x="10458979" y="5459056"/>
            <a:ext cx="1207510" cy="307777"/>
          </a:xfrm>
          <a:prstGeom prst="rect">
            <a:avLst/>
          </a:prstGeom>
          <a:noFill/>
        </p:spPr>
        <p:txBody>
          <a:bodyPr wrap="none" rtlCol="0">
            <a:spAutoFit/>
          </a:bodyPr>
          <a:lstStyle/>
          <a:p>
            <a:r>
              <a:rPr lang="pt-BR" sz="1400" dirty="0"/>
              <a:t>solução ótima</a:t>
            </a:r>
          </a:p>
        </p:txBody>
      </p:sp>
      <p:cxnSp>
        <p:nvCxnSpPr>
          <p:cNvPr id="9" name="Straight Arrow Connector 8"/>
          <p:cNvCxnSpPr>
            <a:stCxn id="8" idx="0"/>
          </p:cNvCxnSpPr>
          <p:nvPr/>
        </p:nvCxnSpPr>
        <p:spPr>
          <a:xfrm flipH="1" flipV="1">
            <a:off x="10371359" y="4435366"/>
            <a:ext cx="691375"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5"/>
          <p:cNvSpPr txBox="1"/>
          <p:nvPr/>
        </p:nvSpPr>
        <p:spPr>
          <a:xfrm>
            <a:off x="8550719" y="6519445"/>
            <a:ext cx="3641281" cy="338554"/>
          </a:xfrm>
          <a:prstGeom prst="rect">
            <a:avLst/>
          </a:prstGeom>
          <a:noFill/>
        </p:spPr>
        <p:txBody>
          <a:bodyPr wrap="square" rtlCol="0">
            <a:spAutoFit/>
          </a:bodyPr>
          <a:lstStyle/>
          <a:p>
            <a:r>
              <a:rPr lang="pt-BR" sz="1600" b="1" dirty="0">
                <a:solidFill>
                  <a:srgbClr val="00B0F0"/>
                </a:solidFill>
                <a:hlinkClick r:id="rId4"/>
              </a:rPr>
              <a:t>Exemplo: error_surface_example2.ipynb</a:t>
            </a:r>
            <a:endParaRPr lang="pt-BR" sz="1600" b="1" dirty="0">
              <a:solidFill>
                <a:srgbClr val="00B0F0"/>
              </a:solidFill>
            </a:endParaRP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990490" cy="5032375"/>
              </a:xfrm>
            </p:spPr>
            <p:txBody>
              <a:bodyPr>
                <a:normAutofit fontScale="85000" lnSpcReduction="10000"/>
              </a:bodyPr>
              <a:lstStyle/>
              <a:p>
                <a:r>
                  <a:rPr lang="pt-BR" dirty="0"/>
                  <a:t>Até o momento, conseguiríamos encontrar 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a:t>
                </a:r>
                <a:r>
                  <a:rPr lang="pt-BR" b="1" i="1" dirty="0"/>
                  <a:t>erro quadrático médio (EQM)</a:t>
                </a:r>
                <a:r>
                  <a:rPr lang="pt-BR" dirty="0"/>
                  <a:t>:</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acc>
                                        <m:accPr>
                                          <m:chr m:val="̂"/>
                                          <m:ctrlPr>
                                            <a:rPr lang="pt-BR" sz="2400" i="1">
                                              <a:latin typeface="Cambria Math" panose="02040503050406030204" pitchFamily="18" charset="0"/>
                                              <a:ea typeface="Cambria Math" panose="02040503050406030204" pitchFamily="18" charset="0"/>
                                            </a:rPr>
                                          </m:ctrlPr>
                                        </m:acc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1</m:t>
                                              </m:r>
                                            </m:sub>
                                          </m:sSub>
                                        </m:e>
                                      </m:acc>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2</m:t>
                                              </m:r>
                                            </m:sub>
                                          </m:sSub>
                                        </m:e>
                                      </m:acc>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na equação do EQM.</a:t>
                </a:r>
              </a:p>
              <a:p>
                <a:r>
                  <a:rPr lang="pt-BR" dirty="0"/>
                  <a:t>A </a:t>
                </a:r>
                <a:r>
                  <a:rPr lang="pt-BR" b="1" i="1" dirty="0"/>
                  <a:t>superfície de erro</a:t>
                </a:r>
                <a:r>
                  <a:rPr lang="pt-BR" dirty="0"/>
                  <a:t> é representada por uma figura em 3 dimensões, onde cada par de valores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a:t>.</a:t>
                </a:r>
              </a:p>
              <a:p>
                <a:r>
                  <a:rPr lang="pt-BR" dirty="0"/>
                  <a:t>Percebam que 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990490" cy="5032375"/>
              </a:xfrm>
              <a:blipFill rotWithShape="0">
                <a:blip r:embed="rId5"/>
                <a:stretch>
                  <a:fillRect l="-1069" t="-2300" r="-1221" b="-1090"/>
                </a:stretch>
              </a:blipFill>
            </p:spPr>
            <p:txBody>
              <a:bodyPr/>
              <a:lstStyle/>
              <a:p>
                <a:r>
                  <a:rPr lang="pt-BR">
                    <a:noFill/>
                  </a:rPr>
                  <a:t> </a:t>
                </a:r>
              </a:p>
            </p:txBody>
          </p:sp>
        </mc:Fallback>
      </mc:AlternateContent>
    </p:spTree>
    <p:extLst>
      <p:ext uri="{BB962C8B-B14F-4D97-AF65-F5344CB8AC3E}">
        <p14:creationId xmlns:p14="http://schemas.microsoft.com/office/powerpoint/2010/main" val="1610575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 Exemplo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podemos plotar a partir dos resultados obtidos para plotarmos a superfície de erro é chamada de </a:t>
                </a:r>
                <a:r>
                  <a:rPr lang="pt-BR" b="1" i="1" dirty="0"/>
                  <a:t>superfície de contorno</a:t>
                </a:r>
                <a:r>
                  <a:rPr lang="pt-BR" dirty="0"/>
                  <a:t>.</a:t>
                </a:r>
              </a:p>
              <a:p>
                <a:r>
                  <a:rPr lang="pt-BR" dirty="0"/>
                  <a:t>Uma </a:t>
                </a:r>
                <a:r>
                  <a:rPr lang="pt-BR" b="1" i="1" dirty="0"/>
                  <a:t>linha de contorno </a:t>
                </a:r>
                <a:r>
                  <a:rPr lang="pt-BR" dirty="0"/>
                  <a:t>é uma </a:t>
                </a:r>
                <a:r>
                  <a:rPr lang="pt-BR" b="1" i="1" dirty="0"/>
                  <a:t>curva ao longo da qual a função tem um valor constante</a:t>
                </a:r>
                <a:r>
                  <a:rPr lang="pt-BR" dirty="0"/>
                  <a:t>. </a:t>
                </a:r>
              </a:p>
              <a:p>
                <a:r>
                  <a:rPr lang="pt-BR" dirty="0"/>
                  <a:t>No da superfície de erro, cada uma das linhas indica uma curva ao longo da qual o </a:t>
                </a:r>
                <a:r>
                  <a:rPr lang="pt-BR" b="1" i="1" dirty="0"/>
                  <a:t>erro</a:t>
                </a:r>
                <a:r>
                  <a:rPr lang="pt-BR" dirty="0"/>
                  <a:t> é </a:t>
                </a:r>
                <a:r>
                  <a:rPr lang="pt-BR" b="1" i="1" dirty="0"/>
                  <a:t>constante</a:t>
                </a:r>
                <a:r>
                  <a:rPr lang="pt-BR" dirty="0"/>
                  <a:t>.</a:t>
                </a:r>
              </a:p>
              <a:p>
                <a:r>
                  <a:rPr lang="pt-BR" dirty="0"/>
                  <a:t>Ou seja, qualquer par de valores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ao longo de uma curva terá o mesmo valor de erro.</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rotWithShape="0">
                <a:blip r:embed="rId3"/>
                <a:stretch>
                  <a:fillRect l="-1398" t="-1937"/>
                </a:stretch>
              </a:blipFill>
            </p:spPr>
            <p:txBody>
              <a:bodyPr/>
              <a:lstStyle/>
              <a:p>
                <a:r>
                  <a:rPr lang="pt-BR">
                    <a:noFill/>
                  </a:rPr>
                  <a:t> </a:t>
                </a:r>
              </a:p>
            </p:txBody>
          </p:sp>
        </mc:Fallback>
      </mc:AlternateContent>
      <p:sp>
        <p:nvSpPr>
          <p:cNvPr id="13" name="TextBox 5"/>
          <p:cNvSpPr txBox="1"/>
          <p:nvPr/>
        </p:nvSpPr>
        <p:spPr>
          <a:xfrm>
            <a:off x="4717024" y="6481345"/>
            <a:ext cx="4067351" cy="338554"/>
          </a:xfrm>
          <a:prstGeom prst="rect">
            <a:avLst/>
          </a:prstGeom>
          <a:noFill/>
        </p:spPr>
        <p:txBody>
          <a:bodyPr wrap="square" rtlCol="0">
            <a:spAutoFit/>
          </a:bodyPr>
          <a:lstStyle/>
          <a:p>
            <a:r>
              <a:rPr lang="pt-BR" sz="1600" b="1" dirty="0">
                <a:solidFill>
                  <a:srgbClr val="00B0F0"/>
                </a:solidFill>
                <a:hlinkClick r:id="rId4"/>
              </a:rPr>
              <a:t>Exemplo: error_surface_example2.ipynb</a:t>
            </a:r>
            <a:endParaRPr lang="pt-BR" sz="1600" b="1" dirty="0">
              <a:solidFill>
                <a:srgbClr val="00B0F0"/>
              </a:solidFill>
            </a:endParaRPr>
          </a:p>
        </p:txBody>
      </p:sp>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5"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6">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Superfícies de erro com diferentes formatos</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199" y="1825624"/>
                <a:ext cx="11164615" cy="5032375"/>
              </a:xfrm>
            </p:spPr>
            <p:txBody>
              <a:bodyPr>
                <a:normAutofit fontScale="70000" lnSpcReduction="20000"/>
              </a:bodyPr>
              <a:lstStyle/>
              <a:p>
                <a:r>
                  <a:rPr lang="pt-BR" dirty="0"/>
                  <a:t>Agora veremos que </a:t>
                </a:r>
                <a:r>
                  <a:rPr lang="pt-BR" b="1" i="1" dirty="0"/>
                  <a:t>nem toda superfície de erro tem formato de tigela</a:t>
                </a:r>
                <a:r>
                  <a:rPr lang="pt-BR" dirty="0"/>
                  <a:t>, </a:t>
                </a:r>
                <a:r>
                  <a:rPr lang="pt-BR" b="1" i="1" dirty="0">
                    <a:solidFill>
                      <a:srgbClr val="00B050"/>
                    </a:solidFill>
                  </a:rPr>
                  <a:t>mas continuam sendo convexas</a:t>
                </a:r>
                <a:r>
                  <a:rPr lang="pt-BR" dirty="0"/>
                  <a:t>.</a:t>
                </a:r>
              </a:p>
              <a:p>
                <a:r>
                  <a:rPr lang="pt-BR" dirty="0"/>
                  <a:t>Para demonstrar isso vamos supor a seguinte </a:t>
                </a:r>
                <a:r>
                  <a:rPr lang="pt-BR" b="1" i="1" dirty="0"/>
                  <a:t>função observável</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b="1" i="1" dirty="0"/>
              </a:p>
              <a:p>
                <a:pPr marL="0" indent="0">
                  <a:buNone/>
                </a:pPr>
                <a:r>
                  <a:rPr lang="pt-BR" dirty="0"/>
                  <a:t>onde a </a:t>
                </a:r>
                <a:r>
                  <a:rPr lang="pt-BR" b="1" i="1" dirty="0"/>
                  <a:t>função objetivo </a:t>
                </a:r>
                <a:r>
                  <a:rPr lang="pt-BR" dirty="0"/>
                  <a:t>é dada por</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r>
                  <a:rPr lang="pt-BR" dirty="0"/>
                  <a:t>Agora, suponhamos que nós quiséssemos aproximar a </a:t>
                </a:r>
                <a:r>
                  <a:rPr lang="pt-BR" b="1" i="1" dirty="0"/>
                  <a:t>função objetivo </a:t>
                </a:r>
                <a:r>
                  <a:rPr lang="pt-BR" dirty="0"/>
                  <a:t>com a seguinte </a:t>
                </a:r>
                <a:r>
                  <a:rPr lang="pt-BR" b="1" i="1" dirty="0"/>
                  <a:t>função hipótese</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𝑛</m:t>
                            </m:r>
                          </m:e>
                        </m:d>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a:t>
                </a:r>
              </a:p>
              <a:p>
                <a:r>
                  <a:rPr lang="pt-BR" dirty="0"/>
                  <a:t>Inserindo a </a:t>
                </a:r>
                <a:r>
                  <a:rPr lang="pt-BR" b="1" i="1" dirty="0"/>
                  <a:t>função hipótese </a:t>
                </a:r>
                <a:r>
                  <a:rPr lang="pt-BR" dirty="0"/>
                  <a:t>na  </a:t>
                </a:r>
                <a:r>
                  <a:rPr lang="pt-BR" b="1" i="1" dirty="0"/>
                  <a:t>função de erro </a:t>
                </a:r>
                <a:r>
                  <a:rPr lang="pt-BR" dirty="0"/>
                  <a:t>temos</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terá uma </a:t>
                </a:r>
                <a:r>
                  <a:rPr lang="pt-BR" b="1" i="1" dirty="0"/>
                  <a:t>influência maior no erro resultante</a:t>
                </a:r>
                <a:r>
                  <a:rPr lang="pt-BR" dirty="0"/>
                  <a:t>,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e>
                    </m:nary>
                  </m:oMath>
                </a14:m>
                <a:r>
                  <a:rPr lang="pt-BR" dirty="0"/>
                  <a:t>.</a:t>
                </a:r>
              </a:p>
              <a:p>
                <a:r>
                  <a:rPr lang="pt-BR" dirty="0"/>
                  <a:t>Portanto, o erro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𝑛</m:t>
                            </m:r>
                          </m:e>
                        </m:d>
                      </m:e>
                    </m:d>
                  </m:oMath>
                </a14:m>
                <a:r>
                  <a:rPr lang="pt-BR" dirty="0"/>
                  <a:t> será </a:t>
                </a:r>
                <a:r>
                  <a:rPr lang="pt-BR" b="1" i="1" dirty="0"/>
                  <a:t>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portanto, pequenas variações de </a:t>
                </a:r>
                <a14:m>
                  <m:oMath xmlns:m="http://schemas.openxmlformats.org/officeDocument/2006/math">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oMath>
                </a14:m>
                <a:r>
                  <a:rPr lang="pt-BR" dirty="0"/>
                  <a:t> farão com que o erro varie rapidamente.</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199" y="1825624"/>
                <a:ext cx="11164615" cy="5032375"/>
              </a:xfrm>
              <a:blipFill rotWithShape="0">
                <a:blip r:embed="rId2"/>
                <a:stretch>
                  <a:fillRect l="-546" t="-2179"/>
                </a:stretch>
              </a:blipFill>
            </p:spPr>
            <p:txBody>
              <a:bodyPr/>
              <a:lstStyle/>
              <a:p>
                <a:r>
                  <a:rPr lang="pt-BR">
                    <a:noFill/>
                  </a:rPr>
                  <a:t> </a:t>
                </a:r>
              </a:p>
            </p:txBody>
          </p:sp>
        </mc:Fallback>
      </mc:AlternateContent>
    </p:spTree>
    <p:extLst>
      <p:ext uri="{BB962C8B-B14F-4D97-AF65-F5344CB8AC3E}">
        <p14:creationId xmlns:p14="http://schemas.microsoft.com/office/powerpoint/2010/main" val="2007354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685909"/>
          </a:xfrm>
        </p:spPr>
        <p:txBody>
          <a:bodyPr>
            <a:noAutofit/>
          </a:bodyPr>
          <a:lstStyle/>
          <a:p>
            <a:r>
              <a:rPr lang="pt-BR" dirty="0"/>
              <a:t>Superfícies de erro com diferentes formatos</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198" y="1345324"/>
                <a:ext cx="4155601" cy="5512677"/>
              </a:xfrm>
            </p:spPr>
            <p:txBody>
              <a:bodyPr>
                <a:normAutofit fontScale="85000" lnSpcReduction="20000"/>
              </a:bodyPr>
              <a:lstStyle/>
              <a:p>
                <a:pPr marL="285750" indent="-285750"/>
                <a:r>
                  <a:rPr lang="pt-BR" b="1" dirty="0"/>
                  <a:t>Coluna 1</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intervalo de variação maior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Portanto, o </a:t>
                </a:r>
                <a:r>
                  <a:rPr lang="pt-BR" b="1" i="1" dirty="0"/>
                  <a:t>peso</a:t>
                </a:r>
                <a:r>
                  <a:rPr lang="pt-BR" dirty="0"/>
                  <a:t> da variação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no </a:t>
                </a:r>
                <a:r>
                  <a:rPr lang="pt-BR" b="1" i="1" dirty="0"/>
                  <a:t>erro</a:t>
                </a:r>
                <a:r>
                  <a:rPr lang="pt-BR" dirty="0"/>
                  <a:t> é maior, ou seja, o erro varia mais rapidamente com variações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resultando num </a:t>
                </a:r>
                <a:r>
                  <a:rPr lang="pt-BR" b="1" i="1" dirty="0"/>
                  <a:t>vale</a:t>
                </a:r>
                <a:r>
                  <a:rPr lang="pt-BR" dirty="0"/>
                  <a:t>.</a:t>
                </a:r>
              </a:p>
              <a:p>
                <a:pPr marL="285750" indent="-285750"/>
                <a:r>
                  <a:rPr lang="pt-BR" b="1" dirty="0"/>
                  <a:t>Coluna 2</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tem intervalo de variação maior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a:t>. Então, o </a:t>
                </a:r>
                <a:r>
                  <a:rPr lang="pt-BR" b="1" i="1" dirty="0"/>
                  <a:t>peso</a:t>
                </a:r>
                <a:r>
                  <a:rPr lang="pt-BR" dirty="0"/>
                  <a:t> da variação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e>
                    </m:acc>
                  </m:oMath>
                </a14:m>
                <a:r>
                  <a:rPr lang="pt-BR" dirty="0"/>
                  <a:t> no erro é maior, resultando em um vale.</a:t>
                </a:r>
              </a:p>
              <a:p>
                <a:pPr marL="285750" indent="-285750"/>
                <a:r>
                  <a:rPr lang="pt-BR" b="1" dirty="0"/>
                  <a:t>Coluna 3</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têm intervalos semelhantes, então, a variação tanto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quanto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tem </a:t>
                </a:r>
                <a:r>
                  <a:rPr lang="pt-BR" b="1" i="1" dirty="0"/>
                  <a:t>pesos</a:t>
                </a:r>
                <a:r>
                  <a:rPr lang="pt-BR" dirty="0"/>
                  <a:t> semelhante na variação do erro (tigela).</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198" y="1345324"/>
                <a:ext cx="4155601" cy="5512677"/>
              </a:xfrm>
              <a:blipFill rotWithShape="0">
                <a:blip r:embed="rId3"/>
                <a:stretch>
                  <a:fillRect l="-1906" t="-2544" r="-19208"/>
                </a:stretch>
              </a:blipFill>
            </p:spPr>
            <p:txBody>
              <a:bodyPr/>
              <a:lstStyle/>
              <a:p>
                <a:r>
                  <a:rPr lang="pt-BR">
                    <a:noFill/>
                  </a:rPr>
                  <a:t> </a:t>
                </a:r>
              </a:p>
            </p:txBody>
          </p:sp>
        </mc:Fallback>
      </mc:AlternateContent>
      <p:pic>
        <p:nvPicPr>
          <p:cNvPr id="4" name="Imagem 3"/>
          <p:cNvPicPr>
            <a:picLocks noChangeAspect="1"/>
          </p:cNvPicPr>
          <p:nvPr/>
        </p:nvPicPr>
        <p:blipFill rotWithShape="1">
          <a:blip r:embed="rId4">
            <a:extLst>
              <a:ext uri="{28A0092B-C50C-407E-A947-70E740481C1C}">
                <a14:useLocalDpi xmlns:a14="http://schemas.microsoft.com/office/drawing/2010/main" val="0"/>
              </a:ext>
            </a:extLst>
          </a:blip>
          <a:srcRect l="1171" t="1716" r="1171" b="1832"/>
          <a:stretch/>
        </p:blipFill>
        <p:spPr>
          <a:xfrm>
            <a:off x="5033967" y="1201371"/>
            <a:ext cx="2141710" cy="1387790"/>
          </a:xfrm>
          <a:prstGeom prst="rect">
            <a:avLst/>
          </a:prstGeom>
        </p:spPr>
      </p:pic>
      <p:pic>
        <p:nvPicPr>
          <p:cNvPr id="5" name="Imagem 4"/>
          <p:cNvPicPr>
            <a:picLocks noChangeAspect="1"/>
          </p:cNvPicPr>
          <p:nvPr/>
        </p:nvPicPr>
        <p:blipFill rotWithShape="1">
          <a:blip r:embed="rId5">
            <a:extLst>
              <a:ext uri="{28A0092B-C50C-407E-A947-70E740481C1C}">
                <a14:useLocalDpi xmlns:a14="http://schemas.microsoft.com/office/drawing/2010/main" val="0"/>
              </a:ext>
            </a:extLst>
          </a:blip>
          <a:srcRect l="1702" t="24715" r="2286" b="7657"/>
          <a:stretch/>
        </p:blipFill>
        <p:spPr>
          <a:xfrm>
            <a:off x="4975696" y="2637694"/>
            <a:ext cx="2258251" cy="1534511"/>
          </a:xfrm>
          <a:prstGeom prst="rect">
            <a:avLst/>
          </a:prstGeom>
        </p:spPr>
      </p:pic>
      <p:sp>
        <p:nvSpPr>
          <p:cNvPr id="8" name="CaixaDeTexto 7"/>
          <p:cNvSpPr txBox="1"/>
          <p:nvPr/>
        </p:nvSpPr>
        <p:spPr>
          <a:xfrm>
            <a:off x="5173859" y="1249850"/>
            <a:ext cx="979122" cy="400110"/>
          </a:xfrm>
          <a:prstGeom prst="rect">
            <a:avLst/>
          </a:prstGeom>
          <a:noFill/>
        </p:spPr>
        <p:txBody>
          <a:bodyPr wrap="square" rtlCol="0">
            <a:spAutoFit/>
          </a:bodyPr>
          <a:lstStyle/>
          <a:p>
            <a:pPr algn="ctr"/>
            <a:r>
              <a:rPr lang="pt-BR" sz="1000" dirty="0"/>
              <a:t>Histograma dos atributos</a:t>
            </a:r>
          </a:p>
        </p:txBody>
      </p:sp>
      <p:sp>
        <p:nvSpPr>
          <p:cNvPr id="9" name="CaixaDeTexto 8"/>
          <p:cNvSpPr txBox="1"/>
          <p:nvPr/>
        </p:nvSpPr>
        <p:spPr>
          <a:xfrm>
            <a:off x="5442446" y="2588004"/>
            <a:ext cx="742637" cy="400110"/>
          </a:xfrm>
          <a:prstGeom prst="rect">
            <a:avLst/>
          </a:prstGeom>
          <a:noFill/>
        </p:spPr>
        <p:txBody>
          <a:bodyPr wrap="square" rtlCol="0">
            <a:spAutoFit/>
          </a:bodyPr>
          <a:lstStyle/>
          <a:p>
            <a:pPr algn="ctr"/>
            <a:r>
              <a:rPr lang="pt-BR" sz="1000" dirty="0"/>
              <a:t>Superfície de erro</a:t>
            </a:r>
          </a:p>
        </p:txBody>
      </p:sp>
      <mc:AlternateContent xmlns:mc="http://schemas.openxmlformats.org/markup-compatibility/2006" xmlns:a14="http://schemas.microsoft.com/office/drawing/2010/main">
        <mc:Choice Requires="a14">
          <p:sp>
            <p:nvSpPr>
              <p:cNvPr id="17" name="Rectangle 17"/>
              <p:cNvSpPr/>
              <p:nvPr/>
            </p:nvSpPr>
            <p:spPr>
              <a:xfrm>
                <a:off x="4918248" y="6396336"/>
                <a:ext cx="237314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=2∗</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17" name="Rectangle 17"/>
              <p:cNvSpPr>
                <a:spLocks noRot="1" noChangeAspect="1" noMove="1" noResize="1" noEditPoints="1" noAdjustHandles="1" noChangeArrowheads="1" noChangeShapeType="1" noTextEdit="1"/>
              </p:cNvSpPr>
              <p:nvPr/>
            </p:nvSpPr>
            <p:spPr>
              <a:xfrm>
                <a:off x="4918248" y="6396336"/>
                <a:ext cx="2373146" cy="461665"/>
              </a:xfrm>
              <a:prstGeom prst="rect">
                <a:avLst/>
              </a:prstGeom>
              <a:blipFill rotWithShape="0">
                <a:blip r:embed="rId6"/>
                <a:stretch>
                  <a:fillRect/>
                </a:stretch>
              </a:blipFill>
            </p:spPr>
            <p:txBody>
              <a:bodyPr/>
              <a:lstStyle/>
              <a:p>
                <a:r>
                  <a:rPr lang="pt-BR">
                    <a:noFill/>
                  </a:rPr>
                  <a:t> </a:t>
                </a:r>
              </a:p>
            </p:txBody>
          </p:sp>
        </mc:Fallback>
      </mc:AlternateContent>
      <p:pic>
        <p:nvPicPr>
          <p:cNvPr id="18" name="Imagem 17"/>
          <p:cNvPicPr>
            <a:picLocks noChangeAspect="1"/>
          </p:cNvPicPr>
          <p:nvPr/>
        </p:nvPicPr>
        <p:blipFill rotWithShape="1">
          <a:blip r:embed="rId7">
            <a:extLst>
              <a:ext uri="{28A0092B-C50C-407E-A947-70E740481C1C}">
                <a14:useLocalDpi xmlns:a14="http://schemas.microsoft.com/office/drawing/2010/main" val="0"/>
              </a:ext>
            </a:extLst>
          </a:blip>
          <a:srcRect l="1299" t="4009" r="1326" b="1743"/>
          <a:stretch/>
        </p:blipFill>
        <p:spPr>
          <a:xfrm>
            <a:off x="4918248" y="4220738"/>
            <a:ext cx="2373146" cy="2236910"/>
          </a:xfrm>
          <a:prstGeom prst="rect">
            <a:avLst/>
          </a:prstGeom>
        </p:spPr>
      </p:pic>
      <mc:AlternateContent xmlns:mc="http://schemas.openxmlformats.org/markup-compatibility/2006" xmlns:a14="http://schemas.microsoft.com/office/drawing/2010/main">
        <mc:Choice Requires="a14">
          <p:sp>
            <p:nvSpPr>
              <p:cNvPr id="19" name="Rectangle 18"/>
              <p:cNvSpPr/>
              <p:nvPr/>
            </p:nvSpPr>
            <p:spPr>
              <a:xfrm>
                <a:off x="7387717" y="6396336"/>
                <a:ext cx="23789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a:rPr lang="pt-BR" sz="1200">
                          <a:latin typeface="Cambria Math" panose="02040503050406030204" pitchFamily="18" charset="0"/>
                        </a:rPr>
                        <m:t>2∗</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19" name="Rectangle 18"/>
              <p:cNvSpPr>
                <a:spLocks noRot="1" noChangeAspect="1" noMove="1" noResize="1" noEditPoints="1" noAdjustHandles="1" noChangeArrowheads="1" noChangeShapeType="1" noTextEdit="1"/>
              </p:cNvSpPr>
              <p:nvPr/>
            </p:nvSpPr>
            <p:spPr>
              <a:xfrm>
                <a:off x="7387717" y="6396336"/>
                <a:ext cx="2378900" cy="461665"/>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806785" y="6396335"/>
                <a:ext cx="237299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=2∗</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a:rPr lang="pt-BR" sz="1200">
                          <a:latin typeface="Cambria Math" panose="02040503050406030204" pitchFamily="18" charset="0"/>
                        </a:rPr>
                        <m:t>2∗</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20" name="Rectangle 19"/>
              <p:cNvSpPr>
                <a:spLocks noRot="1" noChangeAspect="1" noMove="1" noResize="1" noEditPoints="1" noAdjustHandles="1" noChangeArrowheads="1" noChangeShapeType="1" noTextEdit="1"/>
              </p:cNvSpPr>
              <p:nvPr/>
            </p:nvSpPr>
            <p:spPr>
              <a:xfrm>
                <a:off x="9806785" y="6396335"/>
                <a:ext cx="2372994" cy="461665"/>
              </a:xfrm>
              <a:prstGeom prst="rect">
                <a:avLst/>
              </a:prstGeom>
              <a:blipFill rotWithShape="0">
                <a:blip r:embed="rId9"/>
                <a:stretch>
                  <a:fillRect/>
                </a:stretch>
              </a:blipFill>
            </p:spPr>
            <p:txBody>
              <a:bodyPr/>
              <a:lstStyle/>
              <a:p>
                <a:r>
                  <a:rPr lang="pt-BR">
                    <a:noFill/>
                  </a:rPr>
                  <a:t> </a:t>
                </a:r>
              </a:p>
            </p:txBody>
          </p:sp>
        </mc:Fallback>
      </mc:AlternateContent>
      <p:pic>
        <p:nvPicPr>
          <p:cNvPr id="21" name="Imagem 20"/>
          <p:cNvPicPr>
            <a:picLocks noChangeAspect="1"/>
          </p:cNvPicPr>
          <p:nvPr/>
        </p:nvPicPr>
        <p:blipFill rotWithShape="1">
          <a:blip r:embed="rId10">
            <a:extLst>
              <a:ext uri="{28A0092B-C50C-407E-A947-70E740481C1C}">
                <a14:useLocalDpi xmlns:a14="http://schemas.microsoft.com/office/drawing/2010/main" val="0"/>
              </a:ext>
            </a:extLst>
          </a:blip>
          <a:srcRect l="1390" t="1190" r="732" b="2024"/>
          <a:stretch/>
        </p:blipFill>
        <p:spPr>
          <a:xfrm>
            <a:off x="7451921" y="1202528"/>
            <a:ext cx="2137328" cy="1386633"/>
          </a:xfrm>
          <a:prstGeom prst="rect">
            <a:avLst/>
          </a:prstGeom>
        </p:spPr>
      </p:pic>
      <p:pic>
        <p:nvPicPr>
          <p:cNvPr id="23" name="Imagem 22"/>
          <p:cNvPicPr>
            <a:picLocks noChangeAspect="1"/>
          </p:cNvPicPr>
          <p:nvPr/>
        </p:nvPicPr>
        <p:blipFill rotWithShape="1">
          <a:blip r:embed="rId11">
            <a:extLst>
              <a:ext uri="{28A0092B-C50C-407E-A947-70E740481C1C}">
                <a14:useLocalDpi xmlns:a14="http://schemas.microsoft.com/office/drawing/2010/main" val="0"/>
              </a:ext>
            </a:extLst>
          </a:blip>
          <a:srcRect l="2011" t="25241" r="2756" b="7736"/>
          <a:stretch/>
        </p:blipFill>
        <p:spPr>
          <a:xfrm>
            <a:off x="7387717" y="2633914"/>
            <a:ext cx="2265736" cy="1538291"/>
          </a:xfrm>
          <a:prstGeom prst="rect">
            <a:avLst/>
          </a:prstGeom>
        </p:spPr>
      </p:pic>
      <p:pic>
        <p:nvPicPr>
          <p:cNvPr id="25" name="Imagem 24"/>
          <p:cNvPicPr>
            <a:picLocks noChangeAspect="1"/>
          </p:cNvPicPr>
          <p:nvPr/>
        </p:nvPicPr>
        <p:blipFill rotWithShape="1">
          <a:blip r:embed="rId12">
            <a:extLst>
              <a:ext uri="{28A0092B-C50C-407E-A947-70E740481C1C}">
                <a14:useLocalDpi xmlns:a14="http://schemas.microsoft.com/office/drawing/2010/main" val="0"/>
              </a:ext>
            </a:extLst>
          </a:blip>
          <a:srcRect l="1369" t="4046" r="1256" b="1816"/>
          <a:stretch/>
        </p:blipFill>
        <p:spPr>
          <a:xfrm>
            <a:off x="7387717" y="4219339"/>
            <a:ext cx="2378901" cy="2239707"/>
          </a:xfrm>
          <a:prstGeom prst="rect">
            <a:avLst/>
          </a:prstGeom>
        </p:spPr>
      </p:pic>
      <p:pic>
        <p:nvPicPr>
          <p:cNvPr id="27" name="Imagem 26"/>
          <p:cNvPicPr>
            <a:picLocks noChangeAspect="1"/>
          </p:cNvPicPr>
          <p:nvPr/>
        </p:nvPicPr>
        <p:blipFill rotWithShape="1">
          <a:blip r:embed="rId13">
            <a:extLst>
              <a:ext uri="{28A0092B-C50C-407E-A947-70E740481C1C}">
                <a14:useLocalDpi xmlns:a14="http://schemas.microsoft.com/office/drawing/2010/main" val="0"/>
              </a:ext>
            </a:extLst>
          </a:blip>
          <a:srcRect l="1410" t="2076" r="733" b="2473"/>
          <a:stretch/>
        </p:blipFill>
        <p:spPr>
          <a:xfrm>
            <a:off x="9892704" y="1201371"/>
            <a:ext cx="2201159" cy="1386633"/>
          </a:xfrm>
          <a:prstGeom prst="rect">
            <a:avLst/>
          </a:prstGeom>
        </p:spPr>
      </p:pic>
      <p:pic>
        <p:nvPicPr>
          <p:cNvPr id="29" name="Imagem 28"/>
          <p:cNvPicPr>
            <a:picLocks noChangeAspect="1"/>
          </p:cNvPicPr>
          <p:nvPr/>
        </p:nvPicPr>
        <p:blipFill rotWithShape="1">
          <a:blip r:embed="rId14">
            <a:extLst>
              <a:ext uri="{28A0092B-C50C-407E-A947-70E740481C1C}">
                <a14:useLocalDpi xmlns:a14="http://schemas.microsoft.com/office/drawing/2010/main" val="0"/>
              </a:ext>
            </a:extLst>
          </a:blip>
          <a:srcRect l="2053" t="25135" r="2466" b="7712"/>
          <a:stretch/>
        </p:blipFill>
        <p:spPr>
          <a:xfrm>
            <a:off x="9859681" y="2633913"/>
            <a:ext cx="2267204" cy="1538291"/>
          </a:xfrm>
          <a:prstGeom prst="rect">
            <a:avLst/>
          </a:prstGeom>
        </p:spPr>
      </p:pic>
      <p:pic>
        <p:nvPicPr>
          <p:cNvPr id="31" name="Imagem 30"/>
          <p:cNvPicPr>
            <a:picLocks noChangeAspect="1"/>
          </p:cNvPicPr>
          <p:nvPr/>
        </p:nvPicPr>
        <p:blipFill rotWithShape="1">
          <a:blip r:embed="rId15">
            <a:extLst>
              <a:ext uri="{28A0092B-C50C-407E-A947-70E740481C1C}">
                <a14:useLocalDpi xmlns:a14="http://schemas.microsoft.com/office/drawing/2010/main" val="0"/>
              </a:ext>
            </a:extLst>
          </a:blip>
          <a:srcRect l="1258" t="4072" r="1289" b="1546"/>
          <a:stretch/>
        </p:blipFill>
        <p:spPr>
          <a:xfrm>
            <a:off x="9806786" y="4220110"/>
            <a:ext cx="2372993" cy="2238164"/>
          </a:xfrm>
          <a:prstGeom prst="rect">
            <a:avLst/>
          </a:prstGeom>
        </p:spPr>
      </p:pic>
      <p:sp>
        <p:nvSpPr>
          <p:cNvPr id="10" name="CaixaDeTexto 9"/>
          <p:cNvSpPr txBox="1"/>
          <p:nvPr/>
        </p:nvSpPr>
        <p:spPr>
          <a:xfrm>
            <a:off x="5269279" y="4219339"/>
            <a:ext cx="826721" cy="400110"/>
          </a:xfrm>
          <a:prstGeom prst="rect">
            <a:avLst/>
          </a:prstGeom>
          <a:noFill/>
        </p:spPr>
        <p:txBody>
          <a:bodyPr wrap="square" rtlCol="0">
            <a:spAutoFit/>
          </a:bodyPr>
          <a:lstStyle/>
          <a:p>
            <a:pPr algn="ctr"/>
            <a:r>
              <a:rPr lang="pt-BR" sz="1000" dirty="0"/>
              <a:t>Superfície de contorno</a:t>
            </a:r>
          </a:p>
        </p:txBody>
      </p:sp>
      <p:sp>
        <p:nvSpPr>
          <p:cNvPr id="33" name="Rectangle 23"/>
          <p:cNvSpPr/>
          <p:nvPr/>
        </p:nvSpPr>
        <p:spPr>
          <a:xfrm>
            <a:off x="275479" y="6497722"/>
            <a:ext cx="4642768" cy="307777"/>
          </a:xfrm>
          <a:prstGeom prst="rect">
            <a:avLst/>
          </a:prstGeom>
          <a:noFill/>
        </p:spPr>
        <p:txBody>
          <a:bodyPr wrap="square" rtlCol="0">
            <a:spAutoFit/>
          </a:bodyPr>
          <a:lstStyle/>
          <a:p>
            <a:r>
              <a:rPr lang="pt-BR" sz="1400" b="1" dirty="0">
                <a:solidFill>
                  <a:srgbClr val="00B0F0"/>
                </a:solidFill>
                <a:hlinkClick r:id="rId16"/>
              </a:rPr>
              <a:t>Exemplo: formatos_diferentes_da_superfície_de_erro.ipynb</a:t>
            </a:r>
            <a:endParaRPr lang="pt-BR" sz="1400" b="1" dirty="0">
              <a:solidFill>
                <a:srgbClr val="00B0F0"/>
              </a:solidFill>
            </a:endParaRPr>
          </a:p>
        </p:txBody>
      </p:sp>
    </p:spTree>
    <p:extLst>
      <p:ext uri="{BB962C8B-B14F-4D97-AF65-F5344CB8AC3E}">
        <p14:creationId xmlns:p14="http://schemas.microsoft.com/office/powerpoint/2010/main" val="2051011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17772" cy="1001220"/>
          </a:xfrm>
        </p:spPr>
        <p:txBody>
          <a:bodyPr/>
          <a:lstStyle/>
          <a:p>
            <a:r>
              <a:rPr lang="pt-BR" dirty="0"/>
              <a:t>Desvantagens da forma fechada (Eq. Normal)</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8" y="1776248"/>
                <a:ext cx="11164615" cy="5081752"/>
              </a:xfrm>
            </p:spPr>
            <p:txBody>
              <a:bodyPr>
                <a:normAutofit fontScale="92500" lnSpcReduction="20000"/>
              </a:bodyPr>
              <a:lstStyle/>
              <a:p>
                <a:r>
                  <a:rPr lang="pt-BR" b="1" dirty="0"/>
                  <a:t>Alta complexidade computacional</a:t>
                </a:r>
                <a:r>
                  <a:rPr lang="pt-BR" dirty="0"/>
                  <a:t>: a solução da </a:t>
                </a:r>
                <a:r>
                  <a:rPr lang="pt-BR" b="1" i="1" dirty="0"/>
                  <a:t>equação normal</a:t>
                </a:r>
                <a:r>
                  <a:rPr lang="pt-BR" dirty="0"/>
                  <a:t> envolve o cálculo da inversa 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o qual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 </a:t>
                </a:r>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Dependendo do número de </a:t>
                </a:r>
                <a:r>
                  <a:rPr lang="pt-BR" b="1" i="1" dirty="0"/>
                  <a:t>exemplos</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a:t>
                </a:r>
                <a14:m>
                  <m:oMath xmlns:m="http://schemas.openxmlformats.org/officeDocument/2006/math">
                    <m:r>
                      <a:rPr lang="pt-BR" b="1" i="1" smtClean="0">
                        <a:latin typeface="Cambria Math" panose="02040503050406030204" pitchFamily="18" charset="0"/>
                      </a:rPr>
                      <m:t>𝑿</m:t>
                    </m:r>
                  </m:oMath>
                </a14:m>
                <a:r>
                  <a:rPr lang="pt-BR" dirty="0"/>
                  <a:t> pode consumir muita memória.</a:t>
                </a:r>
              </a:p>
              <a:p>
                <a:r>
                  <a:rPr lang="pt-BR" b="1" dirty="0">
                    <a:solidFill>
                      <a:srgbClr val="FF0000"/>
                    </a:solidFill>
                  </a:rPr>
                  <a:t>Portanto, essa abordagem não é escalonável!</a:t>
                </a:r>
              </a:p>
              <a:p>
                <a:r>
                  <a:rPr lang="pt-BR" dirty="0"/>
                  <a:t>Adicionalmente, para irmos além dos modelos lineares (i.e., modelos não-lineares como classificadores e redes neurais) precisamos lidar com o fato de que nem sempre existem formas fechadas como a </a:t>
                </a:r>
                <a:r>
                  <a:rPr lang="pt-BR" b="1" dirty="0"/>
                  <a:t>equação normal</a:t>
                </a:r>
                <a:r>
                  <a:rPr lang="pt-BR" dirty="0"/>
                  <a:t>.</a:t>
                </a:r>
              </a:p>
              <a:p>
                <a:r>
                  <a:rPr lang="pt-BR" b="1" dirty="0"/>
                  <a:t>Solução</a:t>
                </a:r>
                <a:r>
                  <a:rPr lang="pt-BR" dirty="0"/>
                  <a:t>: abordagens iterativas.</a:t>
                </a:r>
              </a:p>
              <a:p>
                <a:pPr lvl="1">
                  <a:buFont typeface="Wingdings" panose="05000000000000000000" pitchFamily="2" charset="2"/>
                  <a:buChar char="§"/>
                </a:pPr>
                <a:r>
                  <a:rPr lang="pt-BR" dirty="0"/>
                  <a:t>São métodos que “</a:t>
                </a:r>
                <a:r>
                  <a:rPr lang="pt-BR" b="1" i="1" dirty="0"/>
                  <a:t>procuram</a:t>
                </a:r>
                <a:r>
                  <a:rPr lang="pt-BR" dirty="0"/>
                  <a:t>” de forma iterativa os pesos ótimos no espaço de soluções.</a:t>
                </a:r>
              </a:p>
              <a:p>
                <a:pPr lvl="2">
                  <a:buFont typeface="Courier New" panose="02070309020205020404" pitchFamily="49" charset="0"/>
                  <a:buChar char="o"/>
                </a:pPr>
                <a:r>
                  <a:rPr lang="pt-BR" b="1" i="1" dirty="0"/>
                  <a:t>Espaço de soluções </a:t>
                </a:r>
                <a:r>
                  <a:rPr lang="pt-BR" dirty="0"/>
                  <a:t>é um outro nome para a </a:t>
                </a:r>
                <a:r>
                  <a:rPr lang="pt-BR" b="1" i="1" dirty="0"/>
                  <a:t>superfície de erro</a:t>
                </a:r>
                <a:r>
                  <a:rPr lang="pt-BR" dirty="0"/>
                  <a:t>.</a:t>
                </a:r>
              </a:p>
              <a:p>
                <a:pPr lvl="1">
                  <a:buFont typeface="Wingdings" panose="05000000000000000000" pitchFamily="2" charset="2"/>
                  <a:buChar char="§"/>
                </a:pPr>
                <a:r>
                  <a:rPr lang="pt-BR" dirty="0"/>
                  <a:t>Um exemplo de abordagem iterativa é o algoritmo do </a:t>
                </a:r>
                <a:r>
                  <a:rPr lang="pt-BR" b="1" i="1" dirty="0"/>
                  <a:t>gradiente descendente</a:t>
                </a:r>
                <a:r>
                  <a:rPr lang="pt-BR" dirty="0"/>
                  <a:t>.</a:t>
                </a:r>
              </a:p>
              <a:p>
                <a:pPr lvl="2">
                  <a:buFont typeface="Courier New" panose="02070309020205020404" pitchFamily="49" charset="0"/>
                  <a:buChar char="o"/>
                </a:pPr>
                <a:r>
                  <a:rPr lang="pt-BR" dirty="0"/>
                  <a:t>O algoritmo busca iterativamente o ponto mais baixo da superfície de erro.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8" y="1776248"/>
                <a:ext cx="11164615" cy="5081752"/>
              </a:xfrm>
              <a:blipFill>
                <a:blip r:embed="rId3"/>
                <a:stretch>
                  <a:fillRect l="-819" t="-2998" b="-1439"/>
                </a:stretch>
              </a:blipFill>
            </p:spPr>
            <p:txBody>
              <a:bodyPr/>
              <a:lstStyle/>
              <a:p>
                <a:r>
                  <a:rPr lang="pt-BR">
                    <a:noFill/>
                  </a:rPr>
                  <a:t> </a:t>
                </a:r>
              </a:p>
            </p:txBody>
          </p:sp>
        </mc:Fallback>
      </mc:AlternateContent>
    </p:spTree>
    <p:extLst>
      <p:ext uri="{BB962C8B-B14F-4D97-AF65-F5344CB8AC3E}">
        <p14:creationId xmlns:p14="http://schemas.microsoft.com/office/powerpoint/2010/main" val="4168798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4589243"/>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Material de Aula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pPr lvl="1">
              <a:buFont typeface="Wingdings" panose="05000000000000000000" pitchFamily="2" charset="2"/>
              <a:buChar char="§"/>
            </a:pPr>
            <a:r>
              <a:rPr lang="pt-BR" b="1" dirty="0">
                <a:solidFill>
                  <a:srgbClr val="FF0000"/>
                </a:solidFill>
              </a:rPr>
              <a:t>Laboratórios podem ser resolvidos em grupo, mas as entregas devem ser individuais.</a:t>
            </a:r>
          </a:p>
          <a:p>
            <a:r>
              <a:rPr lang="pt-BR" b="1" dirty="0">
                <a:solidFill>
                  <a:srgbClr val="00B050"/>
                </a:solidFill>
              </a:rPr>
              <a:t>Projeto final já está disponível no </a:t>
            </a:r>
            <a:r>
              <a:rPr lang="pt-BR" b="1" i="1" dirty="0">
                <a:solidFill>
                  <a:srgbClr val="00B050"/>
                </a:solidFill>
              </a:rPr>
              <a:t>github</a:t>
            </a:r>
            <a:r>
              <a:rPr lang="pt-BR" b="1" dirty="0">
                <a:solidFill>
                  <a:srgbClr val="00B050"/>
                </a:solidFill>
              </a:rPr>
              <a:t>, logo abaixo do lab. 6.</a:t>
            </a:r>
          </a:p>
        </p:txBody>
      </p:sp>
    </p:spTree>
    <p:extLst>
      <p:ext uri="{BB962C8B-B14F-4D97-AF65-F5344CB8AC3E}">
        <p14:creationId xmlns:p14="http://schemas.microsoft.com/office/powerpoint/2010/main" val="994846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conhecidos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663045" y="1825624"/>
                <a:ext cx="6422459" cy="5032375"/>
              </a:xfrm>
            </p:spPr>
            <p:txBody>
              <a:bodyPr>
                <a:normAutofit lnSpcReduction="10000"/>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nos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p:txBody>
          </p:sp>
        </mc:Choice>
        <mc:Fallback>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663045" y="1825624"/>
                <a:ext cx="6422459" cy="5032375"/>
              </a:xfrm>
              <a:blipFill>
                <a:blip r:embed="rId3"/>
                <a:stretch>
                  <a:fillRect l="-1708" t="-2663" r="-1613"/>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0587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t>não existe </a:t>
                </a:r>
                <a:r>
                  <a:rPr lang="pt-BR" dirty="0"/>
                  <a:t>um </a:t>
                </a:r>
                <a:r>
                  <a:rPr lang="pt-BR" b="1" i="1" dirty="0"/>
                  <a:t>r</a:t>
                </a:r>
                <a:r>
                  <a:rPr lang="pt-BR" b="1" i="1" dirty="0">
                    <a:effectLst/>
                  </a:rPr>
                  <a:t>elação matemática</a:t>
                </a:r>
                <a:r>
                  <a:rPr lang="pt-BR" dirty="0">
                    <a:effectLst/>
                  </a:rPr>
                  <a:t>, i.e</a:t>
                </a:r>
                <a:r>
                  <a:rPr lang="pt-BR" dirty="0"/>
                  <a:t>., uma função,</a:t>
                </a:r>
                <a:r>
                  <a:rPr lang="pt-BR" b="1" i="1" dirty="0">
                    <a:effectLst/>
                  </a:rPr>
                  <a:t> </a:t>
                </a:r>
                <a:r>
                  <a:rPr lang="pt-BR" b="0" i="0" dirty="0">
                    <a:effectLst/>
                  </a:rPr>
                  <a:t>que realmente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tentar modelar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melhor forma possível usando regressão.</a:t>
                </a:r>
              </a:p>
              <a:p>
                <a:r>
                  <a:rPr lang="pt-BR" dirty="0"/>
                  <a:t>Quando essa função existe, a chamamos de </a:t>
                </a:r>
                <a:r>
                  <a:rPr lang="pt-BR" b="1" i="1" dirty="0"/>
                  <a:t>função verdadeira </a:t>
                </a:r>
                <a:r>
                  <a:rPr lang="pt-BR" dirty="0"/>
                  <a:t>ou </a:t>
                </a:r>
                <a:r>
                  <a:rPr lang="pt-BR" b="1" i="1" dirty="0"/>
                  <a:t>objetivo</a:t>
                </a:r>
                <a:r>
                  <a:rPr lang="pt-BR" dirty="0"/>
                  <a:t>, a qual é, normalmente, denota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2813"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738664"/>
          </a:xfrm>
          <a:prstGeom prst="rect">
            <a:avLst/>
          </a:prstGeom>
          <a:noFill/>
        </p:spPr>
        <p:txBody>
          <a:bodyPr wrap="square" rtlCol="0">
            <a:spAutoFit/>
          </a:bodyPr>
          <a:lstStyle/>
          <a:p>
            <a:pPr algn="ctr"/>
            <a:r>
              <a:rPr lang="pt-BR" sz="1400" dirty="0"/>
              <a:t>Não existe realmente uma função por trás desse comportamento, mas podemos encontrar uma função que o aproxima com regressão.</a:t>
            </a:r>
          </a:p>
        </p:txBody>
      </p:sp>
    </p:spTree>
    <p:extLst>
      <p:ext uri="{BB962C8B-B14F-4D97-AF65-F5344CB8AC3E}">
        <p14:creationId xmlns:p14="http://schemas.microsoft.com/office/powerpoint/2010/main" val="2170236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66911" y="1825624"/>
            <a:ext cx="6885542"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 </a:t>
            </a:r>
            <a:r>
              <a:rPr lang="pt-BR" dirty="0"/>
              <a:t>políticas, mudanças econômicas, eventos globais, etc.</a:t>
            </a:r>
          </a:p>
          <a:p>
            <a:r>
              <a:rPr lang="pt-BR" dirty="0"/>
              <a:t>Nos nossos exemplos, vamos modelar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436293"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859425"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00810" y="1825624"/>
                <a:ext cx="6907576" cy="5032375"/>
              </a:xfrm>
            </p:spPr>
            <p:txBody>
              <a:bodyPr>
                <a:normAutofit/>
              </a:bodyPr>
              <a:lstStyle/>
              <a:p>
                <a:r>
                  <a:rPr lang="pt-BR" b="0" i="0" dirty="0">
                    <a:solidFill>
                      <a:schemeClr val="tx1"/>
                    </a:solidFill>
                    <a:effectLst/>
                  </a:rPr>
                  <a:t>Assim, o </a:t>
                </a:r>
                <a:r>
                  <a:rPr lang="pt-BR" b="1" i="1" dirty="0">
                    <a:solidFill>
                      <a:srgbClr val="00B050"/>
                    </a:solidFill>
                    <a:effectLst/>
                  </a:rPr>
                  <a:t>objetivo</a:t>
                </a:r>
                <a:r>
                  <a:rPr lang="pt-BR" b="0" i="0" dirty="0">
                    <a:solidFill>
                      <a:schemeClr val="tx1"/>
                    </a:solidFill>
                    <a:effectLst/>
                  </a:rPr>
                  <a:t> 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os </a:t>
                </a:r>
                <a:r>
                  <a:rPr lang="pt-BR" b="1" i="1" dirty="0">
                    <a:solidFill>
                      <a:srgbClr val="00B0F0"/>
                    </a:solidFill>
                    <a:effectLst/>
                  </a:rPr>
                  <a:t>valores coletados</a:t>
                </a:r>
                <a:r>
                  <a:rPr lang="pt-BR" b="0" i="0" dirty="0">
                    <a:solidFill>
                      <a:schemeClr val="tx1"/>
                    </a:solidFill>
                    <a:effectLst/>
                  </a:rPr>
                  <a:t>,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estejam corrompidos por ruído</a:t>
                </a:r>
                <a:r>
                  <a:rPr lang="pt-BR" b="0" i="0" dirty="0">
                    <a:solidFill>
                      <a:schemeClr val="tx1"/>
                    </a:solidFill>
                    <a:effectLst/>
                  </a:rPr>
                  <a:t>.</a:t>
                </a:r>
              </a:p>
              <a:p>
                <a:r>
                  <a:rPr lang="pt-BR" b="0" i="0" dirty="0">
                    <a:solidFill>
                      <a:schemeClr val="tx1"/>
                    </a:solidFill>
                    <a:effectLst/>
                  </a:rPr>
                  <a:t>Em outras palavras, a regressão busca capturar o </a:t>
                </a:r>
                <a:r>
                  <a:rPr lang="pt-BR" b="1" i="1" dirty="0">
                    <a:solidFill>
                      <a:srgbClr val="00B050"/>
                    </a:solidFill>
                    <a:effectLst/>
                  </a:rPr>
                  <a:t>padrão geral por trás dos dados</a:t>
                </a:r>
                <a:r>
                  <a:rPr lang="pt-BR" b="1" i="1" dirty="0">
                    <a:solidFill>
                      <a:srgbClr val="00B050"/>
                    </a:solidFill>
                  </a:rPr>
                  <a:t> ruidosos</a:t>
                </a:r>
                <a:r>
                  <a:rPr lang="pt-BR" b="0" i="0" dirty="0">
                    <a:solidFill>
                      <a:schemeClr val="tx1"/>
                    </a:solidFill>
                    <a:effectLst/>
                  </a:rPr>
                  <a:t>.</a:t>
                </a:r>
              </a:p>
              <a:p>
                <a:r>
                  <a:rPr lang="pt-BR" dirty="0"/>
                  <a:t>Esse conjunto de valores coletados, ou experiências prévias,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5100810" y="1825624"/>
                <a:ext cx="6907576" cy="5032375"/>
              </a:xfrm>
              <a:blipFill>
                <a:blip r:embed="rId2"/>
                <a:stretch>
                  <a:fillRect l="-1589" t="-1937"/>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18104</TotalTime>
  <Words>6477</Words>
  <Application>Microsoft Office PowerPoint</Application>
  <PresentationFormat>Widescreen</PresentationFormat>
  <Paragraphs>431</Paragraphs>
  <Slides>40</Slides>
  <Notes>23</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40</vt:i4>
      </vt:variant>
    </vt:vector>
  </HeadingPairs>
  <TitlesOfParts>
    <vt:vector size="47" baseType="lpstr">
      <vt:lpstr>Arial</vt:lpstr>
      <vt:lpstr>Calibri</vt:lpstr>
      <vt:lpstr>Calibri Light</vt:lpstr>
      <vt:lpstr>Cambria Math</vt:lpstr>
      <vt:lpstr>Courier New</vt:lpstr>
      <vt:lpstr>Wingdings</vt:lpstr>
      <vt:lpstr>Office Theme</vt:lpstr>
      <vt:lpstr>T319 - Introdução ao Aprendizado de Máquina: Regressão Linear (Parte I)</vt:lpstr>
      <vt:lpstr>Motivação</vt:lpstr>
      <vt:lpstr>Motivação</vt:lpstr>
      <vt:lpstr>Regressão linear</vt:lpstr>
      <vt:lpstr>Qual o objetivo da regressão linear?</vt:lpstr>
      <vt:lpstr>Relação matemática real entre x e y</vt:lpstr>
      <vt:lpstr>Dados ruidosos</vt:lpstr>
      <vt:lpstr>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Refinamento do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Apresentação do PowerPoint</vt:lpstr>
      <vt:lpstr>Como minimizar a função de erro?</vt:lpstr>
      <vt:lpstr>Como minimizar a função de erro?</vt:lpstr>
      <vt:lpstr>Apresentação do PowerPoint</vt:lpstr>
      <vt:lpstr>Como minimizar a função de erro?</vt:lpstr>
      <vt:lpstr>Equação normal</vt:lpstr>
      <vt:lpstr>Observações quanto a equação normal</vt:lpstr>
      <vt:lpstr>Superfície de Erro</vt:lpstr>
      <vt:lpstr>Superfície de Erro: Exemplo</vt:lpstr>
      <vt:lpstr>Superfície de Erro: Exemplo</vt:lpstr>
      <vt:lpstr>Superfície de Erro: Exemplo</vt:lpstr>
      <vt:lpstr>Superfícies de erro com diferentes formatos</vt:lpstr>
      <vt:lpstr>Superfícies de erro com diferentes formatos</vt:lpstr>
      <vt:lpstr>Desvantagens da forma fechada (Eq. Normal)</vt:lpstr>
      <vt:lpstr>Tarefas</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2350</cp:revision>
  <dcterms:created xsi:type="dcterms:W3CDTF">2020-02-17T11:18:32Z</dcterms:created>
  <dcterms:modified xsi:type="dcterms:W3CDTF">2023-08-18T22:27:07Z</dcterms:modified>
</cp:coreProperties>
</file>